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Default Extension="gif" ContentType="image/gif"/>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73" r:id="rId3"/>
    <p:sldId id="274" r:id="rId4"/>
    <p:sldId id="277" r:id="rId5"/>
    <p:sldId id="292" r:id="rId6"/>
    <p:sldId id="295" r:id="rId7"/>
    <p:sldId id="297" r:id="rId8"/>
    <p:sldId id="298" r:id="rId9"/>
    <p:sldId id="299" r:id="rId10"/>
    <p:sldId id="300" r:id="rId11"/>
    <p:sldId id="296" r:id="rId12"/>
    <p:sldId id="328" r:id="rId13"/>
    <p:sldId id="282" r:id="rId14"/>
    <p:sldId id="283" r:id="rId15"/>
    <p:sldId id="286" r:id="rId16"/>
    <p:sldId id="280" r:id="rId17"/>
    <p:sldId id="294" r:id="rId18"/>
    <p:sldId id="281" r:id="rId19"/>
    <p:sldId id="285" r:id="rId20"/>
    <p:sldId id="293"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288" r:id="rId38"/>
    <p:sldId id="325" r:id="rId39"/>
    <p:sldId id="318" r:id="rId40"/>
    <p:sldId id="320" r:id="rId41"/>
    <p:sldId id="319" r:id="rId42"/>
    <p:sldId id="317" r:id="rId43"/>
    <p:sldId id="321" r:id="rId44"/>
    <p:sldId id="290" r:id="rId45"/>
    <p:sldId id="323" r:id="rId46"/>
    <p:sldId id="324" r:id="rId47"/>
    <p:sldId id="322" r:id="rId48"/>
    <p:sldId id="326" r:id="rId49"/>
    <p:sldId id="329" r:id="rId50"/>
    <p:sldId id="327" r:id="rId51"/>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9" autoAdjust="0"/>
    <p:restoredTop sz="86377" autoAdjust="0"/>
  </p:normalViewPr>
  <p:slideViewPr>
    <p:cSldViewPr>
      <p:cViewPr varScale="1">
        <p:scale>
          <a:sx n="72" d="100"/>
          <a:sy n="72" d="100"/>
        </p:scale>
        <p:origin x="660" y="66"/>
      </p:cViewPr>
      <p:guideLst>
        <p:guide orient="horz" pos="2160"/>
        <p:guide pos="2880"/>
      </p:guideLst>
    </p:cSldViewPr>
  </p:slideViewPr>
  <p:outlineViewPr>
    <p:cViewPr>
      <p:scale>
        <a:sx n="33" d="100"/>
        <a:sy n="33" d="100"/>
      </p:scale>
      <p:origin x="0" y="2712"/>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37A42A-BA6B-4166-88CA-4506CCDE6563}" type="datetimeFigureOut">
              <a:rPr lang="en-NZ" smtClean="0"/>
              <a:pPr/>
              <a:t>5/02/2018</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D2AB8-D1C9-461D-B8AA-42F26710433D}" type="slidenum">
              <a:rPr lang="en-NZ" smtClean="0"/>
              <a:pPr/>
              <a:t>‹#›</a:t>
            </a:fld>
            <a:endParaRPr lang="en-NZ"/>
          </a:p>
        </p:txBody>
      </p:sp>
    </p:spTree>
    <p:extLst>
      <p:ext uri="{BB962C8B-B14F-4D97-AF65-F5344CB8AC3E}">
        <p14:creationId xmlns:p14="http://schemas.microsoft.com/office/powerpoint/2010/main" val="1666202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EF41D16C-FFB0-4039-923D-1ECF0E0F8AF4}"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310B156B-AD6F-4EEC-9376-32A97E12B46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E5886708-AE27-457C-BC67-68AB6697A7FF}"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GB"/>
          </a:p>
        </p:txBody>
      </p:sp>
      <p:sp>
        <p:nvSpPr>
          <p:cNvPr id="5" name="Footer Placeholder 2"/>
          <p:cNvSpPr>
            <a:spLocks noGrp="1"/>
          </p:cNvSpPr>
          <p:nvPr>
            <p:ph type="ftr" sz="quarter" idx="11"/>
          </p:nvPr>
        </p:nvSpPr>
        <p:spPr/>
        <p:txBody>
          <a:bodyPr/>
          <a:lstStyle>
            <a:lvl1pPr>
              <a:defRPr/>
            </a:lvl1pPr>
          </a:lstStyle>
          <a:p>
            <a:pPr>
              <a:defRPr/>
            </a:pPr>
            <a:endParaRPr lang="en-GB"/>
          </a:p>
        </p:txBody>
      </p:sp>
      <p:sp>
        <p:nvSpPr>
          <p:cNvPr id="6" name="Slide Number Placeholder 22"/>
          <p:cNvSpPr>
            <a:spLocks noGrp="1"/>
          </p:cNvSpPr>
          <p:nvPr>
            <p:ph type="sldNum" sz="quarter" idx="12"/>
          </p:nvPr>
        </p:nvSpPr>
        <p:spPr/>
        <p:txBody>
          <a:bodyPr/>
          <a:lstStyle>
            <a:lvl1pPr>
              <a:defRPr/>
            </a:lvl1pPr>
          </a:lstStyle>
          <a:p>
            <a:pPr>
              <a:defRPr/>
            </a:pPr>
            <a:fld id="{7540D97E-36CE-4F0B-B5A1-414DFF63F27B}"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749A117-AA03-4E49-BD12-0ED13AE41A9A}"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67922F7C-EB75-46BC-B0FD-7CCD7D9F980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GB"/>
          </a:p>
        </p:txBody>
      </p:sp>
      <p:sp>
        <p:nvSpPr>
          <p:cNvPr id="8" name="Footer Placeholder 2"/>
          <p:cNvSpPr>
            <a:spLocks noGrp="1"/>
          </p:cNvSpPr>
          <p:nvPr>
            <p:ph type="ftr" sz="quarter" idx="11"/>
          </p:nvPr>
        </p:nvSpPr>
        <p:spPr/>
        <p:txBody>
          <a:bodyPr/>
          <a:lstStyle>
            <a:lvl1pPr>
              <a:defRPr/>
            </a:lvl1pPr>
          </a:lstStyle>
          <a:p>
            <a:pPr>
              <a:defRPr/>
            </a:pPr>
            <a:endParaRPr lang="en-GB"/>
          </a:p>
        </p:txBody>
      </p:sp>
      <p:sp>
        <p:nvSpPr>
          <p:cNvPr id="9" name="Slide Number Placeholder 22"/>
          <p:cNvSpPr>
            <a:spLocks noGrp="1"/>
          </p:cNvSpPr>
          <p:nvPr>
            <p:ph type="sldNum" sz="quarter" idx="12"/>
          </p:nvPr>
        </p:nvSpPr>
        <p:spPr/>
        <p:txBody>
          <a:bodyPr/>
          <a:lstStyle>
            <a:lvl1pPr>
              <a:defRPr/>
            </a:lvl1pPr>
          </a:lstStyle>
          <a:p>
            <a:pPr>
              <a:defRPr/>
            </a:pPr>
            <a:fld id="{2B04FBF4-0971-4DEB-AB6B-6AE558CBBC58}"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GB"/>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22"/>
          <p:cNvSpPr>
            <a:spLocks noGrp="1"/>
          </p:cNvSpPr>
          <p:nvPr>
            <p:ph type="sldNum" sz="quarter" idx="12"/>
          </p:nvPr>
        </p:nvSpPr>
        <p:spPr/>
        <p:txBody>
          <a:bodyPr/>
          <a:lstStyle>
            <a:lvl1pPr>
              <a:defRPr/>
            </a:lvl1pPr>
          </a:lstStyle>
          <a:p>
            <a:pPr>
              <a:defRPr/>
            </a:pPr>
            <a:fld id="{2E9DF5E2-D2B4-4C9D-BDA5-6A3D556179F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GB"/>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22"/>
          <p:cNvSpPr>
            <a:spLocks noGrp="1"/>
          </p:cNvSpPr>
          <p:nvPr>
            <p:ph type="sldNum" sz="quarter" idx="12"/>
          </p:nvPr>
        </p:nvSpPr>
        <p:spPr/>
        <p:txBody>
          <a:bodyPr/>
          <a:lstStyle>
            <a:lvl1pPr>
              <a:defRPr/>
            </a:lvl1pPr>
          </a:lstStyle>
          <a:p>
            <a:pPr>
              <a:defRPr/>
            </a:pPr>
            <a:fld id="{3C31072D-D2C8-4BF5-9C7F-BCABF59032E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B5932C56-EB1E-44B1-9A22-728DFDFEE85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GB"/>
          </a:p>
        </p:txBody>
      </p:sp>
      <p:sp>
        <p:nvSpPr>
          <p:cNvPr id="6" name="Footer Placeholder 2"/>
          <p:cNvSpPr>
            <a:spLocks noGrp="1"/>
          </p:cNvSpPr>
          <p:nvPr>
            <p:ph type="ftr" sz="quarter" idx="11"/>
          </p:nvPr>
        </p:nvSpPr>
        <p:spPr/>
        <p:txBody>
          <a:bodyPr/>
          <a:lstStyle>
            <a:lvl1pPr>
              <a:defRPr/>
            </a:lvl1pPr>
          </a:lstStyle>
          <a:p>
            <a:pPr>
              <a:defRPr/>
            </a:pPr>
            <a:endParaRPr lang="en-GB"/>
          </a:p>
        </p:txBody>
      </p:sp>
      <p:sp>
        <p:nvSpPr>
          <p:cNvPr id="7" name="Slide Number Placeholder 22"/>
          <p:cNvSpPr>
            <a:spLocks noGrp="1"/>
          </p:cNvSpPr>
          <p:nvPr>
            <p:ph type="sldNum" sz="quarter" idx="12"/>
          </p:nvPr>
        </p:nvSpPr>
        <p:spPr/>
        <p:txBody>
          <a:bodyPr/>
          <a:lstStyle>
            <a:lvl1pPr>
              <a:defRPr/>
            </a:lvl1pPr>
          </a:lstStyle>
          <a:p>
            <a:pPr>
              <a:defRPr/>
            </a:pPr>
            <a:fld id="{98365D14-00F2-437F-913B-63CA7484184D}"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GB"/>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GB"/>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smtClean="0">
                <a:solidFill>
                  <a:schemeClr val="tx1">
                    <a:shade val="50000"/>
                  </a:schemeClr>
                </a:solidFill>
              </a:defRPr>
            </a:lvl1pPr>
          </a:lstStyle>
          <a:p>
            <a:pPr>
              <a:defRPr/>
            </a:pPr>
            <a:fld id="{4ABA0BE4-50E7-4167-9451-7DB68723957C}" type="slidenum">
              <a:rPr lang="en-GB"/>
              <a:pPr>
                <a:defRPr/>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fontAlgn="base">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fontAlgn="base">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fontAlgn="base">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fontAlgn="base">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fontAlgn="base">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jpeg"/><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df"/><Relationship Id="rId5" Type="http://schemas.openxmlformats.org/officeDocument/2006/relationships/image" Target="../media/image6.jpe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slideLayout" Target="../slideLayouts/slideLayout9.xml"/><Relationship Id="rId1" Type="http://schemas.openxmlformats.org/officeDocument/2006/relationships/audio" Target="file:///C:\Users\Owner\Desktop\israel%20kamakawiwo'ole%20-%20somewhere%20over%20the%20rainbow.mp3" TargetMode="Externa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wmf"/><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w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3.gif"/><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w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5.wm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w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w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df"/></Relationships>
</file>

<file path=ppt/slides/_rels/slide49.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836712"/>
            <a:ext cx="8229600" cy="1828800"/>
          </a:xfrm>
        </p:spPr>
        <p:txBody>
          <a:bodyPr>
            <a:noAutofit/>
          </a:bodyPr>
          <a:lstStyle/>
          <a:p>
            <a:pPr fontAlgn="auto">
              <a:spcAft>
                <a:spcPts val="0"/>
              </a:spcAft>
              <a:defRPr/>
            </a:pPr>
            <a:r>
              <a:rPr lang="en-NZ" sz="7200" dirty="0" err="1">
                <a:effectLst>
                  <a:outerShdw blurRad="38100" dist="38100" dir="2700000" algn="tl">
                    <a:srgbClr val="000000">
                      <a:alpha val="43137"/>
                    </a:srgbClr>
                  </a:outerShdw>
                </a:effectLst>
                <a:latin typeface="Arial Rounded MT Bold" pitchFamily="34" charset="0"/>
              </a:rPr>
              <a:t>Ranui</a:t>
            </a:r>
            <a:r>
              <a:rPr lang="en-NZ" sz="7200" dirty="0">
                <a:latin typeface="Arial Rounded MT Bold" pitchFamily="34" charset="0"/>
              </a:rPr>
              <a:t>  School Mediators</a:t>
            </a:r>
            <a:endParaRPr lang="en-GB" sz="7200" dirty="0">
              <a:latin typeface="Arial Rounded MT Bold" pitchFamily="34" charset="0"/>
            </a:endParaRPr>
          </a:p>
        </p:txBody>
      </p:sp>
      <p:sp>
        <p:nvSpPr>
          <p:cNvPr id="3075" name="Rectangle 3"/>
          <p:cNvSpPr>
            <a:spLocks noGrp="1" noChangeArrowheads="1"/>
          </p:cNvSpPr>
          <p:nvPr>
            <p:ph type="subTitle" idx="1"/>
          </p:nvPr>
        </p:nvSpPr>
        <p:spPr>
          <a:xfrm>
            <a:off x="251520" y="3068960"/>
            <a:ext cx="8640960" cy="3384376"/>
          </a:xfrm>
        </p:spPr>
        <p:txBody>
          <a:bodyPr/>
          <a:lstStyle/>
          <a:p>
            <a:r>
              <a:rPr lang="en-GB" dirty="0">
                <a:latin typeface="Arial Rounded MT Bold" pitchFamily="34" charset="0"/>
              </a:rPr>
              <a:t>Helping make </a:t>
            </a:r>
            <a:r>
              <a:rPr lang="en-GB" dirty="0" err="1">
                <a:latin typeface="Arial Rounded MT Bold" pitchFamily="34" charset="0"/>
              </a:rPr>
              <a:t>Ranui</a:t>
            </a:r>
            <a:r>
              <a:rPr lang="en-GB" dirty="0">
                <a:latin typeface="Arial Rounded MT Bold" pitchFamily="34" charset="0"/>
              </a:rPr>
              <a:t> Primary  a</a:t>
            </a:r>
          </a:p>
          <a:p>
            <a:r>
              <a:rPr lang="en-GB" sz="4400" dirty="0">
                <a:latin typeface="Arial Rounded MT Bold" pitchFamily="34" charset="0"/>
              </a:rPr>
              <a:t>HAPPY, HEALTHY, HARMONIOUS AND HIGH ACHIEVING SCHOOL</a:t>
            </a:r>
          </a:p>
          <a:p>
            <a:r>
              <a:rPr lang="en-GB" sz="2000" dirty="0">
                <a:latin typeface="Arial Rounded MT Bold" pitchFamily="34" charset="0"/>
              </a:rPr>
              <a:t>With </a:t>
            </a:r>
            <a:r>
              <a:rPr lang="en-GB" sz="3600" dirty="0">
                <a:latin typeface="Arial Rounded MT Bold" pitchFamily="34" charset="0"/>
              </a:rPr>
              <a:t>RESPECT</a:t>
            </a:r>
            <a:r>
              <a:rPr lang="en-GB" sz="2000" dirty="0">
                <a:latin typeface="Arial Rounded MT Bold" pitchFamily="34" charset="0"/>
              </a:rPr>
              <a:t>  being at the heart of everything we do</a:t>
            </a:r>
          </a:p>
        </p:txBody>
      </p:sp>
      <p:pic>
        <p:nvPicPr>
          <p:cNvPr id="3" name="Picture 2" descr="ranui sign-new"/>
          <p:cNvPicPr>
            <a:picLocks noChangeAspect="1" noChangeArrowheads="1"/>
          </p:cNvPicPr>
          <p:nvPr/>
        </p:nvPicPr>
        <p:blipFill>
          <a:blip r:embed="rId2" cstate="print"/>
          <a:srcRect/>
          <a:stretch>
            <a:fillRect/>
          </a:stretch>
        </p:blipFill>
        <p:spPr bwMode="auto">
          <a:xfrm>
            <a:off x="7452320" y="1700808"/>
            <a:ext cx="1524470" cy="1800200"/>
          </a:xfrm>
          <a:prstGeom prst="rect">
            <a:avLst/>
          </a:prstGeom>
          <a:noFill/>
          <a:ln w="9525" algn="in">
            <a:noFill/>
            <a:miter lim="800000"/>
            <a:headEnd/>
            <a:tailEnd/>
          </a:ln>
          <a:effectLst/>
        </p:spPr>
      </p:pic>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1524000"/>
            <a:ext cx="2005237" cy="2057400"/>
          </a:xfrm>
          <a:prstGeom prst="rect">
            <a:avLst/>
          </a:prstGeom>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sp>
        <p:nvSpPr>
          <p:cNvPr id="3" name="Content Placeholder 2"/>
          <p:cNvSpPr>
            <a:spLocks noGrp="1"/>
          </p:cNvSpPr>
          <p:nvPr>
            <p:ph idx="1"/>
          </p:nvPr>
        </p:nvSpPr>
        <p:spPr/>
        <p:txBody>
          <a:bodyPr/>
          <a:lstStyle/>
          <a:p>
            <a:endParaRPr lang="en-NZ"/>
          </a:p>
        </p:txBody>
      </p:sp>
      <p:pic>
        <p:nvPicPr>
          <p:cNvPr id="4" name="Picture 4" descr="Picture 00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0" y="188640"/>
            <a:ext cx="8820472" cy="1754326"/>
          </a:xfrm>
          <a:prstGeom prst="rect">
            <a:avLst/>
          </a:prstGeom>
          <a:solidFill>
            <a:srgbClr val="7030A0"/>
          </a:solidFill>
        </p:spPr>
        <p:txBody>
          <a:bodyPr wrap="square">
            <a:spAutoFit/>
          </a:bodyPr>
          <a:lstStyle/>
          <a:p>
            <a:pPr algn="ctr"/>
            <a:r>
              <a:rPr lang="en-NZ" sz="3600" dirty="0">
                <a:solidFill>
                  <a:srgbClr val="FFFF00"/>
                </a:solidFill>
                <a:latin typeface="Arial Rounded MT Bold" pitchFamily="34" charset="0"/>
              </a:rPr>
              <a:t>We practiced and practiced and practiced because we want to be the best mediators ever.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560" y="4005064"/>
            <a:ext cx="8229600" cy="792088"/>
          </a:xfrm>
        </p:spPr>
        <p:txBody>
          <a:bodyPr>
            <a:noAutofit/>
          </a:bodyPr>
          <a:lstStyle/>
          <a:p>
            <a:pPr fontAlgn="auto">
              <a:spcAft>
                <a:spcPts val="0"/>
              </a:spcAft>
              <a:defRPr/>
            </a:pPr>
            <a:br>
              <a:rPr lang="en-GB" sz="4000" dirty="0">
                <a:latin typeface="Arial Rounded MT Bold" pitchFamily="34" charset="0"/>
              </a:rPr>
            </a:br>
            <a:br>
              <a:rPr lang="en-GB" sz="4000" dirty="0">
                <a:latin typeface="Arial Rounded MT Bold" pitchFamily="34" charset="0"/>
              </a:rPr>
            </a:br>
            <a:br>
              <a:rPr lang="en-GB" sz="4000" dirty="0">
                <a:latin typeface="Arial Rounded MT Bold" pitchFamily="34" charset="0"/>
              </a:rPr>
            </a:br>
            <a:r>
              <a:rPr lang="en-GB" sz="4000" dirty="0">
                <a:latin typeface="Arial Rounded MT Bold" pitchFamily="34" charset="0"/>
              </a:rPr>
              <a:t>That was 4 years ago....</a:t>
            </a:r>
            <a:br>
              <a:rPr lang="en-GB" sz="4000" dirty="0">
                <a:latin typeface="Arial Rounded MT Bold" pitchFamily="34" charset="0"/>
              </a:rPr>
            </a:br>
            <a:r>
              <a:rPr lang="en-GB" sz="4000" dirty="0">
                <a:latin typeface="Arial Rounded MT Bold" pitchFamily="34" charset="0"/>
              </a:rPr>
              <a:t> </a:t>
            </a:r>
            <a:br>
              <a:rPr lang="en-GB" sz="4000" dirty="0">
                <a:latin typeface="Arial Rounded MT Bold" pitchFamily="34" charset="0"/>
              </a:rPr>
            </a:br>
            <a:r>
              <a:rPr lang="en-GB" sz="4000" dirty="0">
                <a:latin typeface="Arial Rounded MT Bold" pitchFamily="34" charset="0"/>
              </a:rPr>
              <a:t>3 years ago ...</a:t>
            </a:r>
            <a:br>
              <a:rPr lang="en-GB" sz="4000" dirty="0">
                <a:latin typeface="Arial Rounded MT Bold" pitchFamily="34" charset="0"/>
              </a:rPr>
            </a:br>
            <a:r>
              <a:rPr lang="en-GB" sz="4000" dirty="0">
                <a:latin typeface="Arial Rounded MT Bold" pitchFamily="34" charset="0"/>
              </a:rPr>
              <a:t>our school was also accepted onto the pb4l contract.  </a:t>
            </a:r>
          </a:p>
        </p:txBody>
      </p:sp>
      <p:pic>
        <p:nvPicPr>
          <p:cNvPr id="4098" name="Picture 2" descr="ranui sign-new"/>
          <p:cNvPicPr>
            <a:picLocks noChangeAspect="1" noChangeArrowheads="1"/>
          </p:cNvPicPr>
          <p:nvPr/>
        </p:nvPicPr>
        <p:blipFill>
          <a:blip r:embed="rId2" cstate="print"/>
          <a:srcRect/>
          <a:stretch>
            <a:fillRect/>
          </a:stretch>
        </p:blipFill>
        <p:spPr bwMode="auto">
          <a:xfrm>
            <a:off x="7596336" y="5085184"/>
            <a:ext cx="1416868" cy="1673136"/>
          </a:xfrm>
          <a:prstGeom prst="rect">
            <a:avLst/>
          </a:prstGeom>
          <a:noFill/>
          <a:ln w="9525" algn="in">
            <a:noFill/>
            <a:miter lim="800000"/>
            <a:headEnd/>
            <a:tailEnd/>
          </a:ln>
          <a:effectLst/>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3717032"/>
            <a:ext cx="8229600" cy="1152128"/>
          </a:xfrm>
        </p:spPr>
        <p:txBody>
          <a:bodyPr>
            <a:noAutofit/>
          </a:bodyPr>
          <a:lstStyle/>
          <a:p>
            <a:pPr fontAlgn="auto">
              <a:spcAft>
                <a:spcPts val="0"/>
              </a:spcAft>
              <a:defRPr/>
            </a:pPr>
            <a:br>
              <a:rPr lang="en-GB" sz="4000" dirty="0">
                <a:latin typeface="Arial Rounded MT Bold" pitchFamily="34" charset="0"/>
              </a:rPr>
            </a:br>
            <a:r>
              <a:rPr lang="en-GB" sz="4000" dirty="0">
                <a:latin typeface="Arial Rounded MT Bold" pitchFamily="34" charset="0"/>
              </a:rPr>
              <a:t> </a:t>
            </a:r>
            <a:br>
              <a:rPr lang="en-GB" sz="4000" dirty="0">
                <a:latin typeface="Arial Rounded MT Bold" pitchFamily="34" charset="0"/>
              </a:rPr>
            </a:br>
            <a:r>
              <a:rPr lang="en-GB" sz="4000" dirty="0">
                <a:latin typeface="Arial Rounded MT Bold" pitchFamily="34" charset="0"/>
              </a:rPr>
              <a:t>Last year we did a survey to see how well the mediator programme  and PB4L  was working in our school..... </a:t>
            </a:r>
          </a:p>
        </p:txBody>
      </p:sp>
      <p:pic>
        <p:nvPicPr>
          <p:cNvPr id="4098" name="Picture 2" descr="ranui sign-new"/>
          <p:cNvPicPr>
            <a:picLocks noChangeAspect="1" noChangeArrowheads="1"/>
          </p:cNvPicPr>
          <p:nvPr/>
        </p:nvPicPr>
        <p:blipFill>
          <a:blip r:embed="rId2" cstate="print"/>
          <a:srcRect/>
          <a:stretch>
            <a:fillRect/>
          </a:stretch>
        </p:blipFill>
        <p:spPr bwMode="auto">
          <a:xfrm>
            <a:off x="7596336" y="5085184"/>
            <a:ext cx="1416868" cy="1673136"/>
          </a:xfrm>
          <a:prstGeom prst="rect">
            <a:avLst/>
          </a:prstGeom>
          <a:noFill/>
          <a:ln w="9525" algn="in">
            <a:noFill/>
            <a:miter lim="800000"/>
            <a:headEnd/>
            <a:tailEnd/>
          </a:ln>
          <a:effectLst/>
        </p:spPr>
      </p:pic>
      <p:pic>
        <p:nvPicPr>
          <p:cNvPr id="4" name="Picture 3"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28600" y="4572000"/>
            <a:ext cx="2005237" cy="2133600"/>
          </a:xfrm>
          <a:prstGeom prst="rect">
            <a:avLst/>
          </a:prstGeom>
        </p:spPr>
      </p:pic>
    </p:spTree>
  </p:cSld>
  <p:clrMapOvr>
    <a:masterClrMapping/>
  </p:clrMapOvr>
  <p:transition>
    <p:dissolv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188640"/>
            <a:ext cx="8229600" cy="792088"/>
          </a:xfrm>
        </p:spPr>
        <p:txBody>
          <a:bodyPr>
            <a:noAutofit/>
          </a:bodyPr>
          <a:lstStyle/>
          <a:p>
            <a:pPr fontAlgn="auto">
              <a:spcAft>
                <a:spcPts val="0"/>
              </a:spcAft>
              <a:defRPr/>
            </a:pPr>
            <a:r>
              <a:rPr lang="en-GB" sz="4000" dirty="0">
                <a:latin typeface="Arial Rounded MT Bold" pitchFamily="34" charset="0"/>
              </a:rPr>
              <a:t> Mediator   support</a:t>
            </a:r>
          </a:p>
        </p:txBody>
      </p:sp>
      <p:sp>
        <p:nvSpPr>
          <p:cNvPr id="3075" name="Rectangle 3"/>
          <p:cNvSpPr>
            <a:spLocks noGrp="1" noChangeArrowheads="1"/>
          </p:cNvSpPr>
          <p:nvPr>
            <p:ph type="subTitle" idx="1"/>
          </p:nvPr>
        </p:nvSpPr>
        <p:spPr>
          <a:xfrm>
            <a:off x="467544" y="1268760"/>
            <a:ext cx="8424936" cy="5040560"/>
          </a:xfrm>
        </p:spPr>
        <p:txBody>
          <a:bodyPr/>
          <a:lstStyle/>
          <a:p>
            <a:r>
              <a:rPr lang="en-NZ" sz="3600" dirty="0">
                <a:latin typeface="Arial Rounded MT Bold" pitchFamily="34" charset="0"/>
              </a:rPr>
              <a:t>Mediators meet each Monday at Morning tea  to talk over how their week has been, brainstorm ideas, get support and continue their mediator training.  We discuss what is working well and not so well....</a:t>
            </a:r>
          </a:p>
          <a:p>
            <a:r>
              <a:rPr lang="en-NZ" sz="3600" dirty="0">
                <a:latin typeface="Arial Rounded MT Bold" pitchFamily="34" charset="0"/>
              </a:rPr>
              <a:t>These are the results of our survey last year</a:t>
            </a:r>
          </a:p>
          <a:p>
            <a:endParaRPr lang="en-NZ" sz="3600" dirty="0">
              <a:latin typeface="Arial Rounded MT Bold" pitchFamily="34" charset="0"/>
            </a:endParaRPr>
          </a:p>
          <a:p>
            <a:endParaRPr lang="en-GB" dirty="0"/>
          </a:p>
        </p:txBody>
      </p:sp>
      <p:pic>
        <p:nvPicPr>
          <p:cNvPr id="8194" name="Picture 2" descr="ranui sign-new"/>
          <p:cNvPicPr>
            <a:picLocks noChangeAspect="1" noChangeArrowheads="1"/>
          </p:cNvPicPr>
          <p:nvPr/>
        </p:nvPicPr>
        <p:blipFill>
          <a:blip r:embed="rId2" cstate="print"/>
          <a:srcRect/>
          <a:stretch>
            <a:fillRect/>
          </a:stretch>
        </p:blipFill>
        <p:spPr bwMode="auto">
          <a:xfrm>
            <a:off x="7812360" y="5321120"/>
            <a:ext cx="1200844" cy="1418040"/>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 y="5410200"/>
            <a:ext cx="1600200" cy="1447800"/>
          </a:xfrm>
          <a:prstGeom prst="rect">
            <a:avLst/>
          </a:prstGeom>
        </p:spPr>
      </p:pic>
    </p:spTree>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440437"/>
            <a:ext cx="8229600" cy="792088"/>
          </a:xfrm>
        </p:spPr>
        <p:txBody>
          <a:bodyPr>
            <a:noAutofit/>
          </a:bodyPr>
          <a:lstStyle/>
          <a:p>
            <a:pPr fontAlgn="auto">
              <a:spcAft>
                <a:spcPts val="0"/>
              </a:spcAft>
              <a:defRPr/>
            </a:pPr>
            <a:r>
              <a:rPr lang="en-GB" sz="4000" dirty="0">
                <a:latin typeface="Arial Rounded MT Bold" pitchFamily="34" charset="0"/>
              </a:rPr>
              <a:t>Feedback from 2012 </a:t>
            </a:r>
            <a:br>
              <a:rPr lang="en-GB" sz="4000" dirty="0">
                <a:latin typeface="Arial Rounded MT Bold" pitchFamily="34" charset="0"/>
              </a:rPr>
            </a:br>
            <a:r>
              <a:rPr lang="en-GB" sz="4000" dirty="0">
                <a:latin typeface="Arial Rounded MT Bold" pitchFamily="34" charset="0"/>
              </a:rPr>
              <a:t>Mediators</a:t>
            </a:r>
          </a:p>
        </p:txBody>
      </p:sp>
      <p:sp>
        <p:nvSpPr>
          <p:cNvPr id="3075" name="Rectangle 3"/>
          <p:cNvSpPr>
            <a:spLocks noGrp="1" noChangeArrowheads="1"/>
          </p:cNvSpPr>
          <p:nvPr>
            <p:ph type="subTitle" idx="1"/>
          </p:nvPr>
        </p:nvSpPr>
        <p:spPr>
          <a:xfrm>
            <a:off x="467544" y="1484784"/>
            <a:ext cx="8424936" cy="5040560"/>
          </a:xfrm>
        </p:spPr>
        <p:txBody>
          <a:bodyPr/>
          <a:lstStyle/>
          <a:p>
            <a:r>
              <a:rPr lang="en-NZ" sz="4800" dirty="0">
                <a:latin typeface="Arial Rounded MT Bold" pitchFamily="34" charset="0"/>
              </a:rPr>
              <a:t>What worked well?</a:t>
            </a:r>
          </a:p>
          <a:p>
            <a:pPr algn="l"/>
            <a:r>
              <a:rPr lang="en-NZ" sz="2000" dirty="0">
                <a:latin typeface="Arial Rounded MT Bold" pitchFamily="34" charset="0"/>
              </a:rPr>
              <a:t>Hardly any bullying now happening in the playground</a:t>
            </a:r>
          </a:p>
          <a:p>
            <a:pPr algn="l"/>
            <a:r>
              <a:rPr lang="en-NZ" sz="2000" dirty="0">
                <a:latin typeface="Arial Rounded MT Bold" pitchFamily="34" charset="0"/>
              </a:rPr>
              <a:t>Children showing respect to each other</a:t>
            </a:r>
          </a:p>
          <a:p>
            <a:pPr algn="l"/>
            <a:r>
              <a:rPr lang="en-NZ" sz="2000" dirty="0">
                <a:latin typeface="Arial Rounded MT Bold" pitchFamily="34" charset="0"/>
              </a:rPr>
              <a:t>Love wearing the jackets</a:t>
            </a:r>
          </a:p>
          <a:p>
            <a:pPr algn="l"/>
            <a:r>
              <a:rPr lang="en-NZ" sz="2000" dirty="0">
                <a:latin typeface="Arial Rounded MT Bold" pitchFamily="34" charset="0"/>
              </a:rPr>
              <a:t>Feel pride in helping </a:t>
            </a:r>
            <a:r>
              <a:rPr lang="en-NZ" sz="2000" dirty="0" err="1">
                <a:latin typeface="Arial Rounded MT Bold" pitchFamily="34" charset="0"/>
              </a:rPr>
              <a:t>Ranui</a:t>
            </a:r>
            <a:r>
              <a:rPr lang="en-NZ" sz="2000" dirty="0">
                <a:latin typeface="Arial Rounded MT Bold" pitchFamily="34" charset="0"/>
              </a:rPr>
              <a:t> School</a:t>
            </a:r>
          </a:p>
          <a:p>
            <a:pPr algn="l"/>
            <a:r>
              <a:rPr lang="en-NZ" sz="2000" dirty="0">
                <a:latin typeface="Arial Rounded MT Bold" pitchFamily="34" charset="0"/>
              </a:rPr>
              <a:t>Peace week was awesome when we washed the teachers cars and did the chalk art with the whole school.</a:t>
            </a:r>
          </a:p>
          <a:p>
            <a:pPr algn="l"/>
            <a:r>
              <a:rPr lang="en-NZ" sz="2000" dirty="0">
                <a:latin typeface="Arial Rounded MT Bold" pitchFamily="34" charset="0"/>
              </a:rPr>
              <a:t>Really enjoyed making jelly for all the classes.</a:t>
            </a:r>
          </a:p>
          <a:p>
            <a:pPr algn="l"/>
            <a:r>
              <a:rPr lang="en-NZ" sz="2000" dirty="0">
                <a:latin typeface="Arial Rounded MT Bold" pitchFamily="34" charset="0"/>
              </a:rPr>
              <a:t>Felt important and PROUD to be a MEDIATOR</a:t>
            </a:r>
          </a:p>
          <a:p>
            <a:pPr algn="l"/>
            <a:r>
              <a:rPr lang="en-NZ" sz="2000" dirty="0">
                <a:latin typeface="Arial Rounded MT Bold" pitchFamily="34" charset="0"/>
              </a:rPr>
              <a:t>Good timetable – LIKED BEING IN DIFFERENT AREAS OF THE SCHOOL </a:t>
            </a:r>
          </a:p>
          <a:p>
            <a:pPr algn="l"/>
            <a:r>
              <a:rPr lang="en-NZ" sz="2000" dirty="0">
                <a:latin typeface="Arial Rounded MT Bold" pitchFamily="34" charset="0"/>
              </a:rPr>
              <a:t>Monday morning mediator tea parties – good way to keep motivated – </a:t>
            </a:r>
            <a:r>
              <a:rPr lang="en-NZ" sz="2000" dirty="0" err="1">
                <a:latin typeface="Arial Rounded MT Bold" pitchFamily="34" charset="0"/>
              </a:rPr>
              <a:t>Whaea</a:t>
            </a:r>
            <a:r>
              <a:rPr lang="en-NZ" sz="2000" dirty="0">
                <a:latin typeface="Arial Rounded MT Bold" pitchFamily="34" charset="0"/>
              </a:rPr>
              <a:t> Del giving us treats every Monday.</a:t>
            </a:r>
          </a:p>
          <a:p>
            <a:endParaRPr lang="en-NZ" sz="3600" dirty="0">
              <a:latin typeface="Arial Rounded MT Bold" pitchFamily="34" charset="0"/>
            </a:endParaRPr>
          </a:p>
          <a:p>
            <a:endParaRPr lang="en-GB" dirty="0"/>
          </a:p>
        </p:txBody>
      </p:sp>
      <p:pic>
        <p:nvPicPr>
          <p:cNvPr id="9218" name="Picture 2" descr="ranui sign-new"/>
          <p:cNvPicPr>
            <a:picLocks noChangeAspect="1" noChangeArrowheads="1"/>
          </p:cNvPicPr>
          <p:nvPr/>
        </p:nvPicPr>
        <p:blipFill>
          <a:blip r:embed="rId2" cstate="print"/>
          <a:srcRect/>
          <a:stretch>
            <a:fillRect/>
          </a:stretch>
        </p:blipFill>
        <p:spPr bwMode="auto">
          <a:xfrm>
            <a:off x="8100392" y="5589240"/>
            <a:ext cx="912812" cy="1077912"/>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2400" y="0"/>
            <a:ext cx="2005237" cy="1835150"/>
          </a:xfrm>
          <a:prstGeom prst="rect">
            <a:avLst/>
          </a:prstGeom>
        </p:spPr>
      </p:pic>
    </p:spTree>
    <p:extLst>
      <p:ext uri="{BB962C8B-B14F-4D97-AF65-F5344CB8AC3E}">
        <p14:creationId xmlns:p14="http://schemas.microsoft.com/office/powerpoint/2010/main" val="3565170999"/>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440437"/>
            <a:ext cx="8229600" cy="792088"/>
          </a:xfrm>
        </p:spPr>
        <p:txBody>
          <a:bodyPr>
            <a:noAutofit/>
          </a:bodyPr>
          <a:lstStyle/>
          <a:p>
            <a:pPr fontAlgn="auto">
              <a:spcAft>
                <a:spcPts val="0"/>
              </a:spcAft>
              <a:defRPr/>
            </a:pPr>
            <a:r>
              <a:rPr lang="en-GB" sz="4000" dirty="0">
                <a:latin typeface="Arial Rounded MT Bold" pitchFamily="34" charset="0"/>
              </a:rPr>
              <a:t>Feedback from 2012 </a:t>
            </a:r>
            <a:br>
              <a:rPr lang="en-GB" sz="4000" dirty="0">
                <a:latin typeface="Arial Rounded MT Bold" pitchFamily="34" charset="0"/>
              </a:rPr>
            </a:br>
            <a:r>
              <a:rPr lang="en-GB" sz="4000" dirty="0">
                <a:latin typeface="Arial Rounded MT Bold" pitchFamily="34" charset="0"/>
              </a:rPr>
              <a:t>Mediators</a:t>
            </a:r>
          </a:p>
        </p:txBody>
      </p:sp>
      <p:sp>
        <p:nvSpPr>
          <p:cNvPr id="3075" name="Rectangle 3"/>
          <p:cNvSpPr>
            <a:spLocks noGrp="1" noChangeArrowheads="1"/>
          </p:cNvSpPr>
          <p:nvPr>
            <p:ph type="subTitle" idx="1"/>
          </p:nvPr>
        </p:nvSpPr>
        <p:spPr>
          <a:xfrm>
            <a:off x="467544" y="1484784"/>
            <a:ext cx="8424936" cy="5040560"/>
          </a:xfrm>
        </p:spPr>
        <p:txBody>
          <a:bodyPr/>
          <a:lstStyle/>
          <a:p>
            <a:r>
              <a:rPr lang="en-NZ" sz="4800" dirty="0">
                <a:latin typeface="Arial Rounded MT Bold" pitchFamily="34" charset="0"/>
              </a:rPr>
              <a:t>What  didn’t work well?</a:t>
            </a:r>
          </a:p>
          <a:p>
            <a:pPr marL="342900" indent="-342900" algn="l">
              <a:buFont typeface="Arial" pitchFamily="34" charset="0"/>
              <a:buChar char="•"/>
            </a:pPr>
            <a:r>
              <a:rPr lang="en-NZ" sz="2000" dirty="0">
                <a:latin typeface="Arial Rounded MT Bold" pitchFamily="34" charset="0"/>
              </a:rPr>
              <a:t>Sometimes just wanted to go and play with mates</a:t>
            </a:r>
          </a:p>
          <a:p>
            <a:pPr marL="342900" indent="-342900" algn="l">
              <a:buFont typeface="Arial" pitchFamily="34" charset="0"/>
              <a:buChar char="•"/>
            </a:pPr>
            <a:endParaRPr lang="en-NZ" sz="2000" dirty="0">
              <a:latin typeface="Arial Rounded MT Bold" pitchFamily="34" charset="0"/>
            </a:endParaRPr>
          </a:p>
          <a:p>
            <a:pPr marL="342900" indent="-342900" algn="l">
              <a:buFont typeface="Arial" pitchFamily="34" charset="0"/>
              <a:buChar char="•"/>
            </a:pPr>
            <a:r>
              <a:rPr lang="en-NZ" sz="2000" dirty="0">
                <a:latin typeface="Arial Rounded MT Bold" pitchFamily="34" charset="0"/>
              </a:rPr>
              <a:t>Big students sometimes making up pretend problems</a:t>
            </a:r>
          </a:p>
          <a:p>
            <a:pPr marL="342900" indent="-342900" algn="l">
              <a:buFont typeface="Arial" pitchFamily="34" charset="0"/>
              <a:buChar char="•"/>
            </a:pPr>
            <a:endParaRPr lang="en-NZ" sz="2000" dirty="0">
              <a:latin typeface="Arial Rounded MT Bold" pitchFamily="34" charset="0"/>
            </a:endParaRPr>
          </a:p>
          <a:p>
            <a:pPr marL="342900" indent="-342900" algn="l">
              <a:buFont typeface="Arial" pitchFamily="34" charset="0"/>
              <a:buChar char="•"/>
            </a:pPr>
            <a:r>
              <a:rPr lang="en-NZ" sz="2000" dirty="0">
                <a:latin typeface="Arial Rounded MT Bold" pitchFamily="34" charset="0"/>
              </a:rPr>
              <a:t>Little children wanted to keep holding my hand (boys)</a:t>
            </a:r>
          </a:p>
          <a:p>
            <a:pPr marL="342900" indent="-342900" algn="l">
              <a:buFont typeface="Arial" pitchFamily="34" charset="0"/>
              <a:buChar char="•"/>
            </a:pPr>
            <a:endParaRPr lang="en-NZ" sz="2000" dirty="0">
              <a:latin typeface="Arial Rounded MT Bold" pitchFamily="34" charset="0"/>
            </a:endParaRPr>
          </a:p>
          <a:p>
            <a:pPr marL="342900" indent="-342900" algn="l">
              <a:buFont typeface="Arial" pitchFamily="34" charset="0"/>
              <a:buChar char="•"/>
            </a:pPr>
            <a:r>
              <a:rPr lang="en-NZ" sz="2000" dirty="0">
                <a:latin typeface="Arial Rounded MT Bold" pitchFamily="34" charset="0"/>
              </a:rPr>
              <a:t>Getting back to class late sometimes due to having to sort a problem then getting a growling cause we were late back.</a:t>
            </a:r>
          </a:p>
          <a:p>
            <a:pPr marL="342900" indent="-342900" algn="l">
              <a:buFont typeface="Arial" pitchFamily="34" charset="0"/>
              <a:buChar char="•"/>
            </a:pPr>
            <a:endParaRPr lang="en-NZ" sz="2000" dirty="0">
              <a:latin typeface="Arial Rounded MT Bold" pitchFamily="34" charset="0"/>
            </a:endParaRPr>
          </a:p>
          <a:p>
            <a:pPr marL="342900" indent="-342900" algn="l">
              <a:buFont typeface="Arial" pitchFamily="34" charset="0"/>
              <a:buChar char="•"/>
            </a:pPr>
            <a:r>
              <a:rPr lang="en-NZ" sz="2000" dirty="0">
                <a:latin typeface="Arial Rounded MT Bold" pitchFamily="34" charset="0"/>
              </a:rPr>
              <a:t>Sometimes teachers not being around to help us sort out bigger problems.  We couldn’t see them on duty so didn’t know where to get help from.</a:t>
            </a:r>
          </a:p>
          <a:p>
            <a:pPr algn="l"/>
            <a:endParaRPr lang="en-NZ" sz="2000" dirty="0">
              <a:latin typeface="Arial Rounded MT Bold" pitchFamily="34" charset="0"/>
            </a:endParaRPr>
          </a:p>
          <a:p>
            <a:pPr algn="l"/>
            <a:endParaRPr lang="en-NZ" sz="2000" dirty="0">
              <a:latin typeface="Arial Rounded MT Bold" pitchFamily="34" charset="0"/>
            </a:endParaRPr>
          </a:p>
          <a:p>
            <a:endParaRPr lang="en-NZ" sz="3600" dirty="0">
              <a:latin typeface="Arial Rounded MT Bold" pitchFamily="34" charset="0"/>
            </a:endParaRPr>
          </a:p>
          <a:p>
            <a:endParaRPr lang="en-GB" dirty="0"/>
          </a:p>
        </p:txBody>
      </p:sp>
      <p:pic>
        <p:nvPicPr>
          <p:cNvPr id="10242" name="Picture 2" descr="ranui sign-new"/>
          <p:cNvPicPr>
            <a:picLocks noChangeAspect="1" noChangeArrowheads="1"/>
          </p:cNvPicPr>
          <p:nvPr/>
        </p:nvPicPr>
        <p:blipFill>
          <a:blip r:embed="rId2" cstate="print"/>
          <a:srcRect/>
          <a:stretch>
            <a:fillRect/>
          </a:stretch>
        </p:blipFill>
        <p:spPr bwMode="auto">
          <a:xfrm>
            <a:off x="7740352" y="2492895"/>
            <a:ext cx="1224136" cy="1445545"/>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0"/>
            <a:ext cx="2005237" cy="1835150"/>
          </a:xfrm>
          <a:prstGeom prst="rect">
            <a:avLst/>
          </a:prstGeom>
        </p:spPr>
      </p:pic>
    </p:spTree>
    <p:extLst>
      <p:ext uri="{BB962C8B-B14F-4D97-AF65-F5344CB8AC3E}">
        <p14:creationId xmlns:p14="http://schemas.microsoft.com/office/powerpoint/2010/main" val="3856425335"/>
      </p:ext>
    </p:extLst>
  </p:cSld>
  <p:clrMapOvr>
    <a:masterClrMapping/>
  </p:clrMapOvr>
  <p:transition>
    <p:dissolve/>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188640"/>
            <a:ext cx="8229600" cy="792088"/>
          </a:xfrm>
        </p:spPr>
        <p:txBody>
          <a:bodyPr>
            <a:noAutofit/>
          </a:bodyPr>
          <a:lstStyle/>
          <a:p>
            <a:pPr fontAlgn="auto">
              <a:spcAft>
                <a:spcPts val="0"/>
              </a:spcAft>
              <a:defRPr/>
            </a:pPr>
            <a:r>
              <a:rPr lang="en-NZ" sz="4000" dirty="0">
                <a:latin typeface="Arial Rounded MT Bold" pitchFamily="34" charset="0"/>
              </a:rPr>
              <a:t>We have a duty timetable</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467544" y="1484784"/>
            <a:ext cx="8424936" cy="5040560"/>
          </a:xfrm>
        </p:spPr>
        <p:txBody>
          <a:bodyPr/>
          <a:lstStyle/>
          <a:p>
            <a:endParaRPr lang="en-NZ" sz="3600" dirty="0">
              <a:latin typeface="Arial Rounded MT Bold" pitchFamily="34" charset="0"/>
            </a:endParaRPr>
          </a:p>
          <a:p>
            <a:endParaRPr lang="en-GB" dirty="0"/>
          </a:p>
        </p:txBody>
      </p:sp>
      <p:graphicFrame>
        <p:nvGraphicFramePr>
          <p:cNvPr id="21507" name="Object 3"/>
          <p:cNvGraphicFramePr>
            <a:graphicFrameLocks noChangeAspect="1"/>
          </p:cNvGraphicFramePr>
          <p:nvPr/>
        </p:nvGraphicFramePr>
        <p:xfrm>
          <a:off x="900113" y="1125538"/>
          <a:ext cx="7567612" cy="4857750"/>
        </p:xfrm>
        <a:graphic>
          <a:graphicData uri="http://schemas.openxmlformats.org/presentationml/2006/ole">
            <mc:AlternateContent xmlns:mc="http://schemas.openxmlformats.org/markup-compatibility/2006">
              <mc:Choice xmlns:v="urn:schemas-microsoft-com:vml" Requires="v">
                <p:oleObj spid="_x0000_s21511" name="Document" r:id="rId3" imgW="10236200" imgH="6565900" progId="Word.Document.12">
                  <p:embed/>
                </p:oleObj>
              </mc:Choice>
              <mc:Fallback>
                <p:oleObj name="Document" r:id="rId3" imgW="10236200" imgH="6565900" progId="Word.Document.12">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125538"/>
                        <a:ext cx="7567612"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6" name="Picture 2" descr="ranui sign-new"/>
          <p:cNvPicPr>
            <a:picLocks noChangeAspect="1" noChangeArrowheads="1"/>
          </p:cNvPicPr>
          <p:nvPr/>
        </p:nvPicPr>
        <p:blipFill>
          <a:blip r:embed="rId5" cstate="print"/>
          <a:srcRect/>
          <a:stretch>
            <a:fillRect/>
          </a:stretch>
        </p:blipFill>
        <p:spPr bwMode="auto">
          <a:xfrm>
            <a:off x="8087172" y="4941168"/>
            <a:ext cx="1056828" cy="1247976"/>
          </a:xfrm>
          <a:prstGeom prst="rect">
            <a:avLst/>
          </a:prstGeom>
          <a:noFill/>
          <a:ln w="9525" algn="in">
            <a:noFill/>
            <a:miter lim="800000"/>
            <a:headEnd/>
            <a:tailEnd/>
          </a:ln>
          <a:effectLst/>
        </p:spPr>
      </p:pic>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188640"/>
            <a:ext cx="8229600" cy="792088"/>
          </a:xfrm>
        </p:spPr>
        <p:txBody>
          <a:bodyPr>
            <a:noAutofit/>
          </a:bodyPr>
          <a:lstStyle/>
          <a:p>
            <a:pPr fontAlgn="auto">
              <a:spcAft>
                <a:spcPts val="0"/>
              </a:spcAft>
              <a:defRPr/>
            </a:pPr>
            <a:r>
              <a:rPr lang="en-NZ" sz="4000" dirty="0">
                <a:latin typeface="Arial Rounded MT Bold" pitchFamily="34" charset="0"/>
              </a:rPr>
              <a:t>Training includes</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467544" y="1484784"/>
            <a:ext cx="8424936" cy="5040560"/>
          </a:xfrm>
        </p:spPr>
        <p:txBody>
          <a:bodyPr/>
          <a:lstStyle/>
          <a:p>
            <a:pPr algn="l">
              <a:buFont typeface="Arial" pitchFamily="34" charset="0"/>
              <a:buChar char="•"/>
            </a:pPr>
            <a:r>
              <a:rPr lang="en-NZ" sz="4800" dirty="0">
                <a:latin typeface="Arial Rounded MT Bold" pitchFamily="34" charset="0"/>
              </a:rPr>
              <a:t>Active listening </a:t>
            </a:r>
          </a:p>
          <a:p>
            <a:pPr algn="l">
              <a:buFont typeface="Arial" pitchFamily="34" charset="0"/>
              <a:buChar char="•"/>
            </a:pPr>
            <a:r>
              <a:rPr lang="en-NZ" sz="4800" dirty="0">
                <a:latin typeface="Arial Rounded MT Bold" pitchFamily="34" charset="0"/>
              </a:rPr>
              <a:t>Using “I” statements</a:t>
            </a:r>
          </a:p>
          <a:p>
            <a:pPr algn="l">
              <a:buFont typeface="Arial" pitchFamily="34" charset="0"/>
              <a:buChar char="•"/>
            </a:pPr>
            <a:r>
              <a:rPr lang="en-NZ" sz="4800" dirty="0">
                <a:latin typeface="Arial Rounded MT Bold" pitchFamily="34" charset="0"/>
              </a:rPr>
              <a:t>Recognising different ways   of dealing with conflict</a:t>
            </a:r>
          </a:p>
          <a:p>
            <a:pPr algn="l">
              <a:buFont typeface="Arial" pitchFamily="34" charset="0"/>
              <a:buChar char="•"/>
            </a:pPr>
            <a:r>
              <a:rPr lang="en-NZ" sz="4800" dirty="0">
                <a:latin typeface="Arial Rounded MT Bold" pitchFamily="34" charset="0"/>
              </a:rPr>
              <a:t>Dealing with aggression</a:t>
            </a:r>
          </a:p>
          <a:p>
            <a:endParaRPr lang="en-NZ" sz="3600" dirty="0">
              <a:latin typeface="Arial Rounded MT Bold" pitchFamily="34" charset="0"/>
            </a:endParaRPr>
          </a:p>
          <a:p>
            <a:endParaRPr lang="en-GB" dirty="0"/>
          </a:p>
        </p:txBody>
      </p:sp>
      <p:pic>
        <p:nvPicPr>
          <p:cNvPr id="6146" name="Picture 2" descr="ranui sign-new"/>
          <p:cNvPicPr>
            <a:picLocks noChangeAspect="1" noChangeArrowheads="1"/>
          </p:cNvPicPr>
          <p:nvPr/>
        </p:nvPicPr>
        <p:blipFill>
          <a:blip r:embed="rId2" cstate="print"/>
          <a:srcRect/>
          <a:stretch>
            <a:fillRect/>
          </a:stretch>
        </p:blipFill>
        <p:spPr bwMode="auto">
          <a:xfrm>
            <a:off x="7956376" y="5517232"/>
            <a:ext cx="912812" cy="1077912"/>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152400"/>
            <a:ext cx="2005237" cy="1835150"/>
          </a:xfrm>
          <a:prstGeom prst="rect">
            <a:avLst/>
          </a:prstGeom>
        </p:spPr>
      </p:pic>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395536" y="1097360"/>
            <a:ext cx="8424936" cy="5760640"/>
          </a:xfrm>
        </p:spPr>
        <p:txBody>
          <a:bodyPr/>
          <a:lstStyle/>
          <a:p>
            <a:pPr algn="l">
              <a:buFont typeface="Arial" pitchFamily="34" charset="0"/>
              <a:buChar char="•"/>
            </a:pPr>
            <a:r>
              <a:rPr lang="en-NZ" sz="4800" dirty="0">
                <a:latin typeface="Arial Rounded MT Bold" pitchFamily="34" charset="0"/>
              </a:rPr>
              <a:t>Open and closed questions</a:t>
            </a:r>
          </a:p>
          <a:p>
            <a:pPr algn="l">
              <a:buFont typeface="Arial" pitchFamily="34" charset="0"/>
              <a:buChar char="•"/>
            </a:pPr>
            <a:r>
              <a:rPr lang="en-NZ" sz="4800" dirty="0">
                <a:latin typeface="Arial Rounded MT Bold" pitchFamily="34" charset="0"/>
              </a:rPr>
              <a:t>Role of the mediator</a:t>
            </a:r>
          </a:p>
          <a:p>
            <a:pPr algn="l">
              <a:buFont typeface="Arial" pitchFamily="34" charset="0"/>
              <a:buChar char="•"/>
            </a:pPr>
            <a:r>
              <a:rPr lang="en-NZ" sz="4800" dirty="0">
                <a:latin typeface="Arial Rounded MT Bold" pitchFamily="34" charset="0"/>
              </a:rPr>
              <a:t>The conflict mediation    process</a:t>
            </a:r>
          </a:p>
          <a:p>
            <a:pPr algn="l">
              <a:buFont typeface="Arial" pitchFamily="34" charset="0"/>
              <a:buChar char="•"/>
            </a:pPr>
            <a:r>
              <a:rPr lang="en-NZ" sz="4800" dirty="0">
                <a:latin typeface="Arial Rounded MT Bold" pitchFamily="34" charset="0"/>
              </a:rPr>
              <a:t>Handling difficult situations</a:t>
            </a:r>
          </a:p>
          <a:p>
            <a:endParaRPr lang="en-NZ" sz="3600" dirty="0">
              <a:latin typeface="Arial Rounded MT Bold" pitchFamily="34" charset="0"/>
            </a:endParaRPr>
          </a:p>
          <a:p>
            <a:endParaRPr lang="en-GB" dirty="0"/>
          </a:p>
        </p:txBody>
      </p:sp>
      <p:pic>
        <p:nvPicPr>
          <p:cNvPr id="7170" name="Picture 2" descr="ranui sign-new"/>
          <p:cNvPicPr>
            <a:picLocks noChangeAspect="1" noChangeArrowheads="1"/>
          </p:cNvPicPr>
          <p:nvPr/>
        </p:nvPicPr>
        <p:blipFill>
          <a:blip r:embed="rId2" cstate="print"/>
          <a:srcRect/>
          <a:stretch>
            <a:fillRect/>
          </a:stretch>
        </p:blipFill>
        <p:spPr bwMode="auto">
          <a:xfrm>
            <a:off x="8028384" y="5445224"/>
            <a:ext cx="912812" cy="1077912"/>
          </a:xfrm>
          <a:prstGeom prst="rect">
            <a:avLst/>
          </a:prstGeom>
          <a:noFill/>
          <a:ln w="9525" algn="in">
            <a:noFill/>
            <a:miter lim="800000"/>
            <a:headEnd/>
            <a:tailEnd/>
          </a:ln>
          <a:effectLst/>
        </p:spPr>
      </p:pic>
      <p:pic>
        <p:nvPicPr>
          <p:cNvPr id="4" name="Picture 3"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0" y="-228600"/>
            <a:ext cx="2005237" cy="1676400"/>
          </a:xfrm>
          <a:prstGeom prst="rect">
            <a:avLst/>
          </a:prstGeom>
        </p:spPr>
      </p:pic>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4365104"/>
            <a:ext cx="8229600" cy="792088"/>
          </a:xfrm>
        </p:spPr>
        <p:txBody>
          <a:bodyPr>
            <a:noAutofit/>
          </a:bodyPr>
          <a:lstStyle/>
          <a:p>
            <a:pPr fontAlgn="auto">
              <a:spcAft>
                <a:spcPts val="0"/>
              </a:spcAft>
              <a:defRPr/>
            </a:pPr>
            <a:r>
              <a:rPr lang="en-GB" sz="4000" dirty="0">
                <a:latin typeface="Arial Rounded MT Bold" pitchFamily="34" charset="0"/>
              </a:rPr>
              <a:t>As our problem behaviours were getting less in the playground – we introduced a reward system to support good behaviour choices</a:t>
            </a:r>
          </a:p>
        </p:txBody>
      </p:sp>
      <p:pic>
        <p:nvPicPr>
          <p:cNvPr id="11266" name="Picture 2" descr="ranui sign-new"/>
          <p:cNvPicPr>
            <a:picLocks noChangeAspect="1" noChangeArrowheads="1"/>
          </p:cNvPicPr>
          <p:nvPr/>
        </p:nvPicPr>
        <p:blipFill>
          <a:blip r:embed="rId2" cstate="print"/>
          <a:srcRect/>
          <a:stretch>
            <a:fillRect/>
          </a:stretch>
        </p:blipFill>
        <p:spPr bwMode="auto">
          <a:xfrm>
            <a:off x="7668344" y="5105096"/>
            <a:ext cx="1385650" cy="1636272"/>
          </a:xfrm>
          <a:prstGeom prst="rect">
            <a:avLst/>
          </a:prstGeom>
          <a:noFill/>
          <a:ln w="9525" algn="in">
            <a:noFill/>
            <a:miter lim="800000"/>
            <a:headEnd/>
            <a:tailEnd/>
          </a:ln>
          <a:effectLst/>
        </p:spPr>
      </p:pic>
      <p:pic>
        <p:nvPicPr>
          <p:cNvPr id="4" name="Picture 3"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2400" y="0"/>
            <a:ext cx="2005237" cy="1835150"/>
          </a:xfrm>
          <a:prstGeom prst="rect">
            <a:avLst/>
          </a:prstGeom>
        </p:spPr>
      </p:pic>
    </p:spTree>
    <p:extLst>
      <p:ext uri="{BB962C8B-B14F-4D97-AF65-F5344CB8AC3E}">
        <p14:creationId xmlns:p14="http://schemas.microsoft.com/office/powerpoint/2010/main" val="4087180417"/>
      </p:ext>
    </p:extLst>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600" y="548680"/>
            <a:ext cx="6959950" cy="648072"/>
          </a:xfrm>
        </p:spPr>
        <p:txBody>
          <a:bodyPr>
            <a:noAutofit/>
          </a:bodyPr>
          <a:lstStyle/>
          <a:p>
            <a:pPr fontAlgn="auto">
              <a:spcAft>
                <a:spcPts val="0"/>
              </a:spcAft>
              <a:defRPr/>
            </a:pPr>
            <a:r>
              <a:rPr lang="en-NZ" sz="4000" dirty="0">
                <a:latin typeface="Arial Rounded MT Bold" pitchFamily="34" charset="0"/>
              </a:rPr>
              <a:t>introduction</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323528" y="1700808"/>
            <a:ext cx="8424936" cy="4680520"/>
          </a:xfrm>
        </p:spPr>
        <p:txBody>
          <a:bodyPr/>
          <a:lstStyle/>
          <a:p>
            <a:r>
              <a:rPr lang="en-NZ" sz="3600" dirty="0">
                <a:latin typeface="Arial Rounded MT Bold" pitchFamily="34" charset="0"/>
              </a:rPr>
              <a:t>The Cool Schools Peer Mediation was first introduced to </a:t>
            </a:r>
            <a:r>
              <a:rPr lang="en-NZ" sz="3600" dirty="0" err="1">
                <a:latin typeface="Arial Rounded MT Bold" pitchFamily="34" charset="0"/>
              </a:rPr>
              <a:t>Ranui</a:t>
            </a:r>
            <a:r>
              <a:rPr lang="en-NZ" sz="3600" dirty="0">
                <a:latin typeface="Arial Rounded MT Bold" pitchFamily="34" charset="0"/>
              </a:rPr>
              <a:t> School in the 4</a:t>
            </a:r>
            <a:r>
              <a:rPr lang="en-NZ" sz="3600" baseline="30000" dirty="0">
                <a:latin typeface="Arial Rounded MT Bold" pitchFamily="34" charset="0"/>
              </a:rPr>
              <a:t>th</a:t>
            </a:r>
            <a:r>
              <a:rPr lang="en-NZ" sz="3600" dirty="0">
                <a:latin typeface="Arial Rounded MT Bold" pitchFamily="34" charset="0"/>
              </a:rPr>
              <a:t> term in 2009</a:t>
            </a:r>
          </a:p>
          <a:p>
            <a:r>
              <a:rPr lang="en-NZ" i="1" dirty="0">
                <a:latin typeface="Arial Rounded MT Bold" pitchFamily="34" charset="0"/>
              </a:rPr>
              <a:t>Special thanks to the </a:t>
            </a:r>
          </a:p>
          <a:p>
            <a:r>
              <a:rPr lang="en-NZ" i="1" dirty="0">
                <a:latin typeface="Arial Rounded MT Bold" pitchFamily="34" charset="0"/>
              </a:rPr>
              <a:t>The Peace Foundation for helping make our school the place it is today</a:t>
            </a:r>
          </a:p>
          <a:p>
            <a:endParaRPr lang="en-NZ" sz="3600" dirty="0">
              <a:latin typeface="Arial Rounded MT Bold" pitchFamily="34" charset="0"/>
            </a:endParaRPr>
          </a:p>
          <a:p>
            <a:endParaRPr lang="en-GB" dirty="0"/>
          </a:p>
        </p:txBody>
      </p:sp>
      <p:pic>
        <p:nvPicPr>
          <p:cNvPr id="3074" name="Picture 2" descr="ranui sign-new"/>
          <p:cNvPicPr>
            <a:picLocks noChangeAspect="1" noChangeArrowheads="1"/>
          </p:cNvPicPr>
          <p:nvPr/>
        </p:nvPicPr>
        <p:blipFill>
          <a:blip r:embed="rId2" cstate="print"/>
          <a:srcRect/>
          <a:stretch>
            <a:fillRect/>
          </a:stretch>
        </p:blipFill>
        <p:spPr bwMode="auto">
          <a:xfrm>
            <a:off x="7308304" y="4509120"/>
            <a:ext cx="1707406" cy="2016224"/>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04800" y="4724400"/>
            <a:ext cx="2005237" cy="2133600"/>
          </a:xfrm>
          <a:prstGeom prst="rect">
            <a:avLst/>
          </a:prstGeom>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1340768"/>
            <a:ext cx="8229600" cy="792088"/>
          </a:xfrm>
        </p:spPr>
        <p:txBody>
          <a:bodyPr>
            <a:noAutofit/>
          </a:bodyPr>
          <a:lstStyle/>
          <a:p>
            <a:pPr fontAlgn="auto">
              <a:spcAft>
                <a:spcPts val="0"/>
              </a:spcAft>
              <a:defRPr/>
            </a:pPr>
            <a:r>
              <a:rPr lang="en-GB" sz="4000" dirty="0">
                <a:latin typeface="Arial Rounded MT Bold" pitchFamily="34" charset="0"/>
              </a:rPr>
              <a:t>Rewarding children who are spotted doing the right thing</a:t>
            </a:r>
          </a:p>
        </p:txBody>
      </p:sp>
      <p:sp>
        <p:nvSpPr>
          <p:cNvPr id="3075" name="Rectangle 3"/>
          <p:cNvSpPr>
            <a:spLocks noGrp="1" noChangeArrowheads="1"/>
          </p:cNvSpPr>
          <p:nvPr>
            <p:ph type="subTitle" idx="1"/>
          </p:nvPr>
        </p:nvSpPr>
        <p:spPr>
          <a:xfrm>
            <a:off x="467544" y="1484784"/>
            <a:ext cx="8424936" cy="5040560"/>
          </a:xfrm>
        </p:spPr>
        <p:txBody>
          <a:bodyPr/>
          <a:lstStyle/>
          <a:p>
            <a:endParaRPr lang="en-NZ" sz="3600" dirty="0">
              <a:latin typeface="Arial Rounded MT Bold" pitchFamily="34" charset="0"/>
            </a:endParaRPr>
          </a:p>
          <a:p>
            <a:endParaRPr lang="en-GB" dirty="0"/>
          </a:p>
        </p:txBody>
      </p:sp>
      <p:graphicFrame>
        <p:nvGraphicFramePr>
          <p:cNvPr id="15362" name="Object 2"/>
          <p:cNvGraphicFramePr>
            <a:graphicFrameLocks noChangeAspect="1"/>
          </p:cNvGraphicFramePr>
          <p:nvPr/>
        </p:nvGraphicFramePr>
        <p:xfrm>
          <a:off x="1979712" y="2289770"/>
          <a:ext cx="5362575" cy="4019550"/>
        </p:xfrm>
        <a:graphic>
          <a:graphicData uri="http://schemas.openxmlformats.org/presentationml/2006/ole">
            <mc:AlternateContent xmlns:mc="http://schemas.openxmlformats.org/markup-compatibility/2006">
              <mc:Choice xmlns:v="urn:schemas-microsoft-com:vml" Requires="v">
                <p:oleObj spid="_x0000_s15366" name="Presentation" r:id="rId3" imgW="5359400" imgH="4025900" progId="">
                  <p:embed/>
                </p:oleObj>
              </mc:Choice>
              <mc:Fallback>
                <p:oleObj name="Presentation" r:id="rId3" imgW="5359400" imgH="4025900"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289770"/>
                        <a:ext cx="53625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Picture 2" descr="ranui sign-new"/>
          <p:cNvPicPr>
            <a:picLocks noChangeAspect="1" noChangeArrowheads="1"/>
          </p:cNvPicPr>
          <p:nvPr/>
        </p:nvPicPr>
        <p:blipFill>
          <a:blip r:embed="rId5" cstate="print"/>
          <a:srcRect/>
          <a:stretch>
            <a:fillRect/>
          </a:stretch>
        </p:blipFill>
        <p:spPr bwMode="auto">
          <a:xfrm>
            <a:off x="7668344" y="5085184"/>
            <a:ext cx="1385650" cy="1636272"/>
          </a:xfrm>
          <a:prstGeom prst="rect">
            <a:avLst/>
          </a:prstGeom>
          <a:noFill/>
          <a:ln w="9525" algn="in">
            <a:noFill/>
            <a:miter lim="800000"/>
            <a:headEnd/>
            <a:tailEnd/>
          </a:ln>
          <a:effectLst/>
        </p:spPr>
      </p:pic>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0" y="4800600"/>
            <a:ext cx="2005237" cy="2057400"/>
          </a:xfrm>
          <a:prstGeom prst="rect">
            <a:avLst/>
          </a:prstGeom>
        </p:spPr>
      </p:pic>
    </p:spTree>
    <p:extLst>
      <p:ext uri="{BB962C8B-B14F-4D97-AF65-F5344CB8AC3E}">
        <p14:creationId xmlns:p14="http://schemas.microsoft.com/office/powerpoint/2010/main" val="3386802593"/>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idx="1"/>
          </p:nvPr>
        </p:nvSpPr>
        <p:spPr>
          <a:xfrm>
            <a:off x="755576" y="332656"/>
            <a:ext cx="7704856" cy="4968551"/>
          </a:xfrm>
        </p:spPr>
      </p:sp>
      <p:sp>
        <p:nvSpPr>
          <p:cNvPr id="5" name="Text Placeholder 4"/>
          <p:cNvSpPr>
            <a:spLocks noGrp="1"/>
          </p:cNvSpPr>
          <p:nvPr>
            <p:ph type="body" sz="half" idx="2"/>
          </p:nvPr>
        </p:nvSpPr>
        <p:spPr>
          <a:xfrm>
            <a:off x="1475656" y="5367338"/>
            <a:ext cx="7056784" cy="1230014"/>
          </a:xfrm>
        </p:spPr>
        <p:txBody>
          <a:bodyPr>
            <a:noAutofit/>
          </a:bodyPr>
          <a:lstStyle/>
          <a:p>
            <a:pPr algn="ctr"/>
            <a:r>
              <a:rPr lang="en-NZ" sz="4000" dirty="0">
                <a:latin typeface="Arial Rounded MT Bold" pitchFamily="34" charset="0"/>
              </a:rPr>
              <a:t>Once upon a time</a:t>
            </a:r>
          </a:p>
          <a:p>
            <a:pPr algn="ctr"/>
            <a:r>
              <a:rPr lang="en-NZ" sz="4000" dirty="0">
                <a:latin typeface="Arial Rounded MT Bold" pitchFamily="34" charset="0"/>
              </a:rPr>
              <a:t>In a playground near to you</a:t>
            </a:r>
          </a:p>
        </p:txBody>
      </p:sp>
      <p:pic>
        <p:nvPicPr>
          <p:cNvPr id="2050" name="Picture 2" descr="C:\Users\Owner\AppData\Local\Microsoft\Windows\Temporary Internet Files\Content.IE5\UM9R9VHW\MC900436041[1].wmf"/>
          <p:cNvPicPr>
            <a:picLocks noChangeAspect="1" noChangeArrowheads="1"/>
          </p:cNvPicPr>
          <p:nvPr/>
        </p:nvPicPr>
        <p:blipFill>
          <a:blip r:embed="rId3" cstate="print"/>
          <a:srcRect/>
          <a:stretch>
            <a:fillRect/>
          </a:stretch>
        </p:blipFill>
        <p:spPr bwMode="auto">
          <a:xfrm>
            <a:off x="539552" y="116633"/>
            <a:ext cx="8352928" cy="5398212"/>
          </a:xfrm>
          <a:prstGeom prst="rect">
            <a:avLst/>
          </a:prstGeom>
          <a:noFill/>
        </p:spPr>
      </p:pic>
      <p:pic>
        <p:nvPicPr>
          <p:cNvPr id="6" name="israel kamakawiwo'ole - somewhere over the rainbow.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pic>
        <p:nvPicPr>
          <p:cNvPr id="8" name="israel kamakawiwo'ole - somewhere over the rainbow.mp3">
            <a:hlinkClick r:id="" action="ppaction://media"/>
          </p:cNvPr>
          <p:cNvPicPr>
            <a:picLocks noRot="1" noChangeAspect="1"/>
          </p:cNvPicPr>
          <p:nvPr>
            <a:audioFile r:link="rId1"/>
          </p:nvPr>
        </p:nvPicPr>
        <p:blipFill>
          <a:blip r:embed="rId5" cstate="print"/>
          <a:stretch>
            <a:fillRect/>
          </a:stretch>
        </p:blipFill>
        <p:spPr>
          <a:xfrm>
            <a:off x="4419600" y="3276600"/>
            <a:ext cx="304800" cy="304800"/>
          </a:xfrm>
          <a:prstGeom prst="rect">
            <a:avLst/>
          </a:prstGeom>
        </p:spPr>
      </p:pic>
      <p:pic>
        <p:nvPicPr>
          <p:cNvPr id="35" name="Picture 2" descr="K:\DCIM\100OLYMP\P2240774.JPG"/>
          <p:cNvPicPr>
            <a:picLocks noChangeAspect="1" noChangeArrowheads="1"/>
          </p:cNvPicPr>
          <p:nvPr/>
        </p:nvPicPr>
        <p:blipFill>
          <a:blip r:embed="rId6" cstate="print"/>
          <a:srcRect/>
          <a:stretch>
            <a:fillRect/>
          </a:stretch>
        </p:blipFill>
        <p:spPr bwMode="auto">
          <a:xfrm flipV="1">
            <a:off x="323528" y="5877272"/>
            <a:ext cx="965357" cy="7920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7632" fill="hold"/>
                                        <p:tgtEl>
                                          <p:spTgt spid="6"/>
                                        </p:tgtEl>
                                      </p:cBhvr>
                                    </p:cmd>
                                  </p:childTnLst>
                                </p:cTn>
                              </p:par>
                            </p:childTnLst>
                          </p:cTn>
                        </p:par>
                      </p:childTnLst>
                    </p:cTn>
                  </p:par>
                </p:childTnLst>
              </p:cTn>
              <p:nextCondLst>
                <p:cond evt="onClick" delay="0">
                  <p:tgtEl>
                    <p:spTgt spid="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descr="C:\Users\Owner\AppData\Local\Microsoft\Windows\Temporary Internet Files\Content.IE5\VY10D6UH\MC900060308[1].wmf"/>
          <p:cNvPicPr>
            <a:picLocks noChangeAspect="1" noChangeArrowheads="1"/>
          </p:cNvPicPr>
          <p:nvPr/>
        </p:nvPicPr>
        <p:blipFill>
          <a:blip r:embed="rId2" cstate="print"/>
          <a:srcRect/>
          <a:stretch>
            <a:fillRect/>
          </a:stretch>
        </p:blipFill>
        <p:spPr bwMode="auto">
          <a:xfrm>
            <a:off x="395536" y="188640"/>
            <a:ext cx="8280920" cy="5256584"/>
          </a:xfrm>
          <a:prstGeom prst="rect">
            <a:avLst/>
          </a:prstGeom>
          <a:noFill/>
        </p:spPr>
      </p:pic>
      <p:sp>
        <p:nvSpPr>
          <p:cNvPr id="4" name="Text Placeholder 3"/>
          <p:cNvSpPr>
            <a:spLocks noGrp="1"/>
          </p:cNvSpPr>
          <p:nvPr>
            <p:ph type="body" sz="half" idx="2"/>
          </p:nvPr>
        </p:nvSpPr>
        <p:spPr>
          <a:xfrm>
            <a:off x="467544" y="5367338"/>
            <a:ext cx="8424936" cy="1230014"/>
          </a:xfrm>
        </p:spPr>
        <p:txBody>
          <a:bodyPr>
            <a:normAutofit fontScale="92500" lnSpcReduction="20000"/>
          </a:bodyPr>
          <a:lstStyle/>
          <a:p>
            <a:pPr algn="ctr"/>
            <a:r>
              <a:rPr lang="en-NZ" sz="4000" dirty="0">
                <a:latin typeface="Arial Rounded MT Bold" pitchFamily="34" charset="0"/>
              </a:rPr>
              <a:t>Walked 30 awesome mediators</a:t>
            </a:r>
          </a:p>
          <a:p>
            <a:pPr algn="ctr"/>
            <a:r>
              <a:rPr lang="en-NZ" sz="4000" dirty="0">
                <a:latin typeface="Arial Rounded MT Bold" pitchFamily="34" charset="0"/>
              </a:rPr>
              <a:t>Looking for something to do</a:t>
            </a:r>
          </a:p>
        </p:txBody>
      </p:sp>
      <p:pic>
        <p:nvPicPr>
          <p:cNvPr id="5" name="Picture 2" descr="K:\DCIM\100OLYMP\P2240774.JPG"/>
          <p:cNvPicPr>
            <a:picLocks noChangeAspect="1" noChangeArrowheads="1"/>
          </p:cNvPicPr>
          <p:nvPr/>
        </p:nvPicPr>
        <p:blipFill>
          <a:blip r:embed="rId3" cstate="print"/>
          <a:srcRect/>
          <a:stretch>
            <a:fillRect/>
          </a:stretch>
        </p:blipFill>
        <p:spPr bwMode="auto">
          <a:xfrm flipV="1">
            <a:off x="179512" y="5733256"/>
            <a:ext cx="965357" cy="79208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35696" y="620688"/>
            <a:ext cx="5486400" cy="4114800"/>
          </a:xfrm>
        </p:spPr>
      </p:sp>
      <p:sp>
        <p:nvSpPr>
          <p:cNvPr id="4" name="Text Placeholder 3"/>
          <p:cNvSpPr>
            <a:spLocks noGrp="1"/>
          </p:cNvSpPr>
          <p:nvPr>
            <p:ph type="body" sz="half" idx="2"/>
          </p:nvPr>
        </p:nvSpPr>
        <p:spPr>
          <a:xfrm>
            <a:off x="467544" y="4869160"/>
            <a:ext cx="8496944" cy="1656184"/>
          </a:xfrm>
        </p:spPr>
        <p:txBody>
          <a:bodyPr>
            <a:normAutofit/>
          </a:bodyPr>
          <a:lstStyle/>
          <a:p>
            <a:pPr algn="ctr"/>
            <a:r>
              <a:rPr lang="en-NZ" sz="4000" dirty="0">
                <a:latin typeface="Arial Rounded MT Bold" pitchFamily="34" charset="0"/>
              </a:rPr>
              <a:t>The children were all laughing</a:t>
            </a:r>
          </a:p>
          <a:p>
            <a:pPr algn="ctr"/>
            <a:r>
              <a:rPr lang="en-NZ" sz="4000" dirty="0">
                <a:latin typeface="Arial Rounded MT Bold" pitchFamily="34" charset="0"/>
              </a:rPr>
              <a:t>Playing nicely with their mates</a:t>
            </a:r>
          </a:p>
        </p:txBody>
      </p:sp>
      <p:pic>
        <p:nvPicPr>
          <p:cNvPr id="4099" name="Picture 3" descr="C:\Users\Owner\AppData\Local\Microsoft\Windows\Temporary Internet Files\Content.IE5\UM9R9VHW\MC900232983[1].wmf"/>
          <p:cNvPicPr>
            <a:picLocks noChangeAspect="1" noChangeArrowheads="1"/>
          </p:cNvPicPr>
          <p:nvPr/>
        </p:nvPicPr>
        <p:blipFill>
          <a:blip r:embed="rId2" cstate="print"/>
          <a:srcRect/>
          <a:stretch>
            <a:fillRect/>
          </a:stretch>
        </p:blipFill>
        <p:spPr bwMode="auto">
          <a:xfrm>
            <a:off x="467544" y="188640"/>
            <a:ext cx="8676456" cy="4680520"/>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539552" y="260648"/>
            <a:ext cx="965357" cy="79208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Owner\AppData\Local\Microsoft\Windows\Temporary Internet Files\Content.IE5\UM9R9VHW\MC900382578[1].jpg"/>
          <p:cNvPicPr>
            <a:picLocks noChangeAspect="1" noChangeArrowheads="1"/>
          </p:cNvPicPr>
          <p:nvPr/>
        </p:nvPicPr>
        <p:blipFill>
          <a:blip r:embed="rId2" cstate="print"/>
          <a:srcRect/>
          <a:stretch>
            <a:fillRect/>
          </a:stretch>
        </p:blipFill>
        <p:spPr bwMode="auto">
          <a:xfrm>
            <a:off x="323528" y="188640"/>
            <a:ext cx="8528992" cy="5216624"/>
          </a:xfrm>
          <a:prstGeom prst="rect">
            <a:avLst/>
          </a:prstGeom>
          <a:noFill/>
        </p:spPr>
      </p:pic>
      <p:sp>
        <p:nvSpPr>
          <p:cNvPr id="4" name="Text Placeholder 3"/>
          <p:cNvSpPr>
            <a:spLocks noGrp="1"/>
          </p:cNvSpPr>
          <p:nvPr>
            <p:ph type="body" sz="half" idx="2"/>
          </p:nvPr>
        </p:nvSpPr>
        <p:spPr>
          <a:xfrm>
            <a:off x="323528" y="5373216"/>
            <a:ext cx="8640960" cy="1302022"/>
          </a:xfrm>
        </p:spPr>
        <p:txBody>
          <a:bodyPr>
            <a:normAutofit fontScale="92500" lnSpcReduction="10000"/>
          </a:bodyPr>
          <a:lstStyle/>
          <a:p>
            <a:pPr algn="ctr"/>
            <a:r>
              <a:rPr lang="en-NZ" sz="4000" dirty="0">
                <a:latin typeface="Arial Rounded MT Bold" pitchFamily="34" charset="0"/>
              </a:rPr>
              <a:t>Some were picking flowers </a:t>
            </a:r>
          </a:p>
          <a:p>
            <a:pPr algn="ctr"/>
            <a:r>
              <a:rPr lang="en-NZ" sz="4000" dirty="0">
                <a:latin typeface="Arial Rounded MT Bold" pitchFamily="34" charset="0"/>
              </a:rPr>
              <a:t>And swinging on the gates</a:t>
            </a:r>
          </a:p>
        </p:txBody>
      </p:sp>
      <p:pic>
        <p:nvPicPr>
          <p:cNvPr id="5" name="Picture 2" descr="K:\DCIM\100OLYMP\P2240774.JPG"/>
          <p:cNvPicPr>
            <a:picLocks noChangeAspect="1" noChangeArrowheads="1"/>
          </p:cNvPicPr>
          <p:nvPr/>
        </p:nvPicPr>
        <p:blipFill>
          <a:blip r:embed="rId3" cstate="print"/>
          <a:srcRect/>
          <a:stretch>
            <a:fillRect/>
          </a:stretch>
        </p:blipFill>
        <p:spPr bwMode="auto">
          <a:xfrm flipV="1">
            <a:off x="539552" y="548680"/>
            <a:ext cx="965357" cy="79208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3568" y="5367338"/>
            <a:ext cx="8064896" cy="1230014"/>
          </a:xfrm>
        </p:spPr>
        <p:txBody>
          <a:bodyPr>
            <a:normAutofit fontScale="92500" lnSpcReduction="20000"/>
          </a:bodyPr>
          <a:lstStyle/>
          <a:p>
            <a:pPr algn="ctr"/>
            <a:r>
              <a:rPr lang="en-NZ" sz="4000" dirty="0">
                <a:latin typeface="Arial Rounded MT Bold" pitchFamily="34" charset="0"/>
              </a:rPr>
              <a:t>“We want to say well done</a:t>
            </a:r>
          </a:p>
          <a:p>
            <a:pPr algn="ctr"/>
            <a:r>
              <a:rPr lang="en-NZ" sz="4000" dirty="0">
                <a:latin typeface="Arial Rounded MT Bold" pitchFamily="34" charset="0"/>
              </a:rPr>
              <a:t>We want to make them hear……</a:t>
            </a:r>
          </a:p>
        </p:txBody>
      </p:sp>
      <p:pic>
        <p:nvPicPr>
          <p:cNvPr id="6163" name="Picture 19" descr="http://www.hsc.csu.edu.au/entertain/industry/core/manage/3457/images/Listening.jpg"/>
          <p:cNvPicPr>
            <a:picLocks noGrp="1" noChangeAspect="1" noChangeArrowheads="1"/>
          </p:cNvPicPr>
          <p:nvPr>
            <p:ph type="pic" idx="1"/>
          </p:nvPr>
        </p:nvPicPr>
        <p:blipFill>
          <a:blip r:embed="rId2" cstate="print"/>
          <a:srcRect t="20659" b="20659"/>
          <a:stretch>
            <a:fillRect/>
          </a:stretch>
        </p:blipFill>
        <p:spPr bwMode="auto">
          <a:xfrm>
            <a:off x="683568" y="260648"/>
            <a:ext cx="7848872" cy="5112568"/>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827584" y="620688"/>
            <a:ext cx="965357" cy="79208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013176"/>
            <a:ext cx="8280920" cy="1159024"/>
          </a:xfrm>
        </p:spPr>
        <p:txBody>
          <a:bodyPr>
            <a:normAutofit fontScale="92500" lnSpcReduction="20000"/>
          </a:bodyPr>
          <a:lstStyle/>
          <a:p>
            <a:pPr algn="ctr"/>
            <a:r>
              <a:rPr lang="en-NZ" sz="4000" dirty="0">
                <a:latin typeface="Arial Rounded MT Bold" pitchFamily="34" charset="0"/>
              </a:rPr>
              <a:t>“ </a:t>
            </a:r>
            <a:r>
              <a:rPr lang="en-NZ" sz="4000" dirty="0" err="1">
                <a:latin typeface="Arial Rounded MT Bold" pitchFamily="34" charset="0"/>
              </a:rPr>
              <a:t>Ranui</a:t>
            </a:r>
            <a:r>
              <a:rPr lang="en-NZ" sz="4000" dirty="0">
                <a:latin typeface="Arial Rounded MT Bold" pitchFamily="34" charset="0"/>
              </a:rPr>
              <a:t> kids are awesome”…</a:t>
            </a:r>
          </a:p>
          <a:p>
            <a:pPr algn="ctr"/>
            <a:r>
              <a:rPr lang="en-NZ" sz="4000" dirty="0">
                <a:latin typeface="Arial Rounded MT Bold" pitchFamily="34" charset="0"/>
              </a:rPr>
              <a:t>You could hear the mediators cheer</a:t>
            </a:r>
          </a:p>
        </p:txBody>
      </p:sp>
      <p:pic>
        <p:nvPicPr>
          <p:cNvPr id="19462" name="Picture 6" descr="http://www.saskschools.ca/~gregory/gym/clipart/skip3.gif"/>
          <p:cNvPicPr>
            <a:picLocks noGrp="1" noChangeAspect="1" noChangeArrowheads="1"/>
          </p:cNvPicPr>
          <p:nvPr>
            <p:ph type="pic" idx="1"/>
          </p:nvPr>
        </p:nvPicPr>
        <p:blipFill>
          <a:blip r:embed="rId2" cstate="print"/>
          <a:srcRect l="4262" r="4262"/>
          <a:stretch>
            <a:fillRect/>
          </a:stretch>
        </p:blipFill>
        <p:spPr bwMode="auto">
          <a:xfrm>
            <a:off x="539552" y="620688"/>
            <a:ext cx="7848872" cy="4114800"/>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2483768" y="692696"/>
            <a:ext cx="965357" cy="792089"/>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sp>
        <p:nvSpPr>
          <p:cNvPr id="4" name="Text Placeholder 3"/>
          <p:cNvSpPr>
            <a:spLocks noGrp="1"/>
          </p:cNvSpPr>
          <p:nvPr>
            <p:ph type="body" sz="half" idx="2"/>
          </p:nvPr>
        </p:nvSpPr>
        <p:spPr>
          <a:xfrm>
            <a:off x="323528" y="4941168"/>
            <a:ext cx="8352928" cy="1728192"/>
          </a:xfrm>
        </p:spPr>
        <p:txBody>
          <a:bodyPr>
            <a:normAutofit/>
          </a:bodyPr>
          <a:lstStyle/>
          <a:p>
            <a:pPr algn="ctr"/>
            <a:r>
              <a:rPr lang="en-NZ" sz="4000" dirty="0">
                <a:latin typeface="Arial Rounded MT Bold" pitchFamily="34" charset="0"/>
              </a:rPr>
              <a:t>So the mediators went shopping</a:t>
            </a:r>
          </a:p>
          <a:p>
            <a:pPr algn="ctr"/>
            <a:r>
              <a:rPr lang="en-NZ" sz="4000" dirty="0">
                <a:latin typeface="Arial Rounded MT Bold" pitchFamily="34" charset="0"/>
              </a:rPr>
              <a:t>To see what they could find</a:t>
            </a:r>
          </a:p>
        </p:txBody>
      </p:sp>
      <p:pic>
        <p:nvPicPr>
          <p:cNvPr id="20483" name="Picture 3" descr="C:\Users\Owner\AppData\Local\Microsoft\Windows\Temporary Internet Files\Content.IE5\UM9R9VHW\MC900354229[1].wmf"/>
          <p:cNvPicPr>
            <a:picLocks noChangeAspect="1" noChangeArrowheads="1"/>
          </p:cNvPicPr>
          <p:nvPr/>
        </p:nvPicPr>
        <p:blipFill>
          <a:blip r:embed="rId2" cstate="print"/>
          <a:srcRect/>
          <a:stretch>
            <a:fillRect/>
          </a:stretch>
        </p:blipFill>
        <p:spPr bwMode="auto">
          <a:xfrm>
            <a:off x="611560" y="332656"/>
            <a:ext cx="8064896" cy="4680520"/>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323528" y="332656"/>
            <a:ext cx="965357" cy="79208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63688" y="260648"/>
            <a:ext cx="5544616" cy="4680520"/>
          </a:xfrm>
        </p:spPr>
      </p:sp>
      <p:sp>
        <p:nvSpPr>
          <p:cNvPr id="4" name="Text Placeholder 3"/>
          <p:cNvSpPr>
            <a:spLocks noGrp="1"/>
          </p:cNvSpPr>
          <p:nvPr>
            <p:ph type="body" sz="half" idx="2"/>
          </p:nvPr>
        </p:nvSpPr>
        <p:spPr>
          <a:xfrm>
            <a:off x="323528" y="4941168"/>
            <a:ext cx="8424936" cy="1728192"/>
          </a:xfrm>
        </p:spPr>
        <p:txBody>
          <a:bodyPr>
            <a:normAutofit/>
          </a:bodyPr>
          <a:lstStyle/>
          <a:p>
            <a:pPr algn="ctr"/>
            <a:r>
              <a:rPr lang="en-NZ" sz="4000" dirty="0">
                <a:latin typeface="Arial Rounded MT Bold" pitchFamily="34" charset="0"/>
              </a:rPr>
              <a:t>To say well done to the children</a:t>
            </a:r>
          </a:p>
          <a:p>
            <a:pPr algn="ctr"/>
            <a:r>
              <a:rPr lang="en-NZ" sz="4000" dirty="0">
                <a:latin typeface="Arial Rounded MT Bold" pitchFamily="34" charset="0"/>
              </a:rPr>
              <a:t>For being really kind</a:t>
            </a:r>
          </a:p>
        </p:txBody>
      </p:sp>
      <p:pic>
        <p:nvPicPr>
          <p:cNvPr id="21509" name="Picture 5" descr="C:\Users\Owner\AppData\Local\Microsoft\Windows\Temporary Internet Files\Content.IE5\U9ZAB79I\MC900015947[1].wmf"/>
          <p:cNvPicPr>
            <a:picLocks noChangeAspect="1" noChangeArrowheads="1"/>
          </p:cNvPicPr>
          <p:nvPr/>
        </p:nvPicPr>
        <p:blipFill>
          <a:blip r:embed="rId2" cstate="print"/>
          <a:srcRect/>
          <a:stretch>
            <a:fillRect/>
          </a:stretch>
        </p:blipFill>
        <p:spPr bwMode="auto">
          <a:xfrm>
            <a:off x="323528" y="548680"/>
            <a:ext cx="8208912" cy="4360866"/>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7668344" y="476672"/>
            <a:ext cx="965357" cy="79208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95536" y="5157192"/>
            <a:ext cx="8496944" cy="1440160"/>
          </a:xfrm>
        </p:spPr>
        <p:txBody>
          <a:bodyPr>
            <a:normAutofit/>
          </a:bodyPr>
          <a:lstStyle/>
          <a:p>
            <a:pPr algn="ctr"/>
            <a:r>
              <a:rPr lang="en-NZ" sz="4000" dirty="0">
                <a:latin typeface="Arial Rounded MT Bold" pitchFamily="34" charset="0"/>
              </a:rPr>
              <a:t>And then they found a wristband</a:t>
            </a:r>
          </a:p>
          <a:p>
            <a:pPr algn="ctr"/>
            <a:r>
              <a:rPr lang="en-NZ" sz="4000" dirty="0">
                <a:latin typeface="Arial Rounded MT Bold" pitchFamily="34" charset="0"/>
              </a:rPr>
              <a:t>That had a message too</a:t>
            </a:r>
          </a:p>
        </p:txBody>
      </p:sp>
      <p:pic>
        <p:nvPicPr>
          <p:cNvPr id="22534" name="Picture 6" descr="C:\Users\Owner\AppData\Local\Microsoft\Windows\Temporary Internet Files\Content.IE5\VY10D6UH\MC900113382[1].wmf"/>
          <p:cNvPicPr>
            <a:picLocks noChangeAspect="1" noChangeArrowheads="1"/>
          </p:cNvPicPr>
          <p:nvPr/>
        </p:nvPicPr>
        <p:blipFill>
          <a:blip r:embed="rId2" cstate="print"/>
          <a:srcRect/>
          <a:stretch>
            <a:fillRect/>
          </a:stretch>
        </p:blipFill>
        <p:spPr bwMode="auto">
          <a:xfrm>
            <a:off x="1187624" y="476672"/>
            <a:ext cx="7128792" cy="4520794"/>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7740352" y="3789040"/>
            <a:ext cx="965357" cy="79208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260648"/>
            <a:ext cx="8229600" cy="792088"/>
          </a:xfrm>
        </p:spPr>
        <p:txBody>
          <a:bodyPr>
            <a:noAutofit/>
          </a:bodyPr>
          <a:lstStyle/>
          <a:p>
            <a:pPr fontAlgn="auto">
              <a:spcAft>
                <a:spcPts val="0"/>
              </a:spcAft>
              <a:defRPr/>
            </a:pPr>
            <a:r>
              <a:rPr lang="en-NZ" sz="4000" dirty="0">
                <a:latin typeface="Arial Rounded MT Bold" pitchFamily="34" charset="0"/>
              </a:rPr>
              <a:t>In the beginning.....</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467544" y="1484784"/>
            <a:ext cx="8424936" cy="5040560"/>
          </a:xfrm>
        </p:spPr>
        <p:txBody>
          <a:bodyPr/>
          <a:lstStyle/>
          <a:p>
            <a:r>
              <a:rPr lang="en-NZ" sz="3600" dirty="0">
                <a:latin typeface="Arial Rounded MT Bold" pitchFamily="34" charset="0"/>
              </a:rPr>
              <a:t>In 2009 we identified that in our playground we were seeing:</a:t>
            </a:r>
          </a:p>
          <a:p>
            <a:endParaRPr lang="en-NZ" dirty="0">
              <a:latin typeface="Arial Rounded MT Bold" pitchFamily="34" charset="0"/>
            </a:endParaRPr>
          </a:p>
          <a:p>
            <a:r>
              <a:rPr lang="en-NZ" dirty="0">
                <a:latin typeface="Arial Rounded MT Bold" pitchFamily="34" charset="0"/>
              </a:rPr>
              <a:t>Unsafe behaviour modelled by senior students</a:t>
            </a:r>
          </a:p>
          <a:p>
            <a:r>
              <a:rPr lang="en-NZ" dirty="0">
                <a:latin typeface="Arial Rounded MT Bold" pitchFamily="34" charset="0"/>
              </a:rPr>
              <a:t>Unhappy teachers not wanting to do duties</a:t>
            </a:r>
          </a:p>
          <a:p>
            <a:r>
              <a:rPr lang="en-NZ" dirty="0">
                <a:latin typeface="Arial Rounded MT Bold" pitchFamily="34" charset="0"/>
              </a:rPr>
              <a:t>Students in groups being threatening</a:t>
            </a:r>
          </a:p>
          <a:p>
            <a:r>
              <a:rPr lang="en-NZ" dirty="0">
                <a:latin typeface="Arial Rounded MT Bold" pitchFamily="34" charset="0"/>
              </a:rPr>
              <a:t>Students of all ages getting hurt</a:t>
            </a:r>
          </a:p>
          <a:p>
            <a:r>
              <a:rPr lang="en-NZ" dirty="0">
                <a:latin typeface="Arial Rounded MT Bold" pitchFamily="34" charset="0"/>
              </a:rPr>
              <a:t>Bullying behaviour</a:t>
            </a:r>
          </a:p>
          <a:p>
            <a:r>
              <a:rPr lang="en-NZ" dirty="0">
                <a:latin typeface="Arial Rounded MT Bold" pitchFamily="34" charset="0"/>
              </a:rPr>
              <a:t>Sad kids </a:t>
            </a:r>
            <a:r>
              <a:rPr lang="en-NZ" dirty="0">
                <a:latin typeface="Arial Rounded MT Bold" pitchFamily="34" charset="0"/>
                <a:sym typeface="Wingdings" pitchFamily="2" charset="2"/>
              </a:rPr>
              <a:t></a:t>
            </a:r>
            <a:endParaRPr lang="en-NZ" dirty="0">
              <a:latin typeface="Arial Rounded MT Bold" pitchFamily="34" charset="0"/>
            </a:endParaRPr>
          </a:p>
          <a:p>
            <a:endParaRPr lang="en-NZ" sz="3600" dirty="0">
              <a:latin typeface="Arial Rounded MT Bold" pitchFamily="34" charset="0"/>
            </a:endParaRPr>
          </a:p>
          <a:p>
            <a:endParaRPr lang="en-GB" dirty="0"/>
          </a:p>
        </p:txBody>
      </p:sp>
      <p:pic>
        <p:nvPicPr>
          <p:cNvPr id="2" name="Picture 2" descr="ranui sign-new"/>
          <p:cNvPicPr>
            <a:picLocks noChangeAspect="1" noChangeArrowheads="1"/>
          </p:cNvPicPr>
          <p:nvPr/>
        </p:nvPicPr>
        <p:blipFill>
          <a:blip r:embed="rId2" cstate="print"/>
          <a:srcRect/>
          <a:stretch>
            <a:fillRect/>
          </a:stretch>
        </p:blipFill>
        <p:spPr bwMode="auto">
          <a:xfrm>
            <a:off x="7771570" y="5229200"/>
            <a:ext cx="1219576" cy="1440160"/>
          </a:xfrm>
          <a:prstGeom prst="rect">
            <a:avLst/>
          </a:prstGeom>
          <a:noFill/>
          <a:ln w="9525" algn="in">
            <a:noFill/>
            <a:miter lim="800000"/>
            <a:headEnd/>
            <a:tailEnd/>
          </a:ln>
          <a:effectLst/>
        </p:spPr>
      </p:pic>
    </p:spTree>
  </p:cSld>
  <p:clrMapOvr>
    <a:masterClrMapping/>
  </p:clrMapOvr>
  <p:transition>
    <p:dissolv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sp>
        <p:nvSpPr>
          <p:cNvPr id="4" name="Text Placeholder 3"/>
          <p:cNvSpPr>
            <a:spLocks noGrp="1"/>
          </p:cNvSpPr>
          <p:nvPr>
            <p:ph type="body" sz="half" idx="2"/>
          </p:nvPr>
        </p:nvSpPr>
        <p:spPr>
          <a:xfrm>
            <a:off x="395536" y="5085184"/>
            <a:ext cx="8424936" cy="1584176"/>
          </a:xfrm>
        </p:spPr>
        <p:txBody>
          <a:bodyPr>
            <a:normAutofit/>
          </a:bodyPr>
          <a:lstStyle/>
          <a:p>
            <a:pPr algn="ctr"/>
            <a:r>
              <a:rPr lang="en-NZ" sz="4000" dirty="0">
                <a:latin typeface="Arial Rounded MT Bold" pitchFamily="34" charset="0"/>
              </a:rPr>
              <a:t>It said “</a:t>
            </a:r>
            <a:r>
              <a:rPr lang="en-NZ" sz="4000" dirty="0" err="1">
                <a:latin typeface="Arial Rounded MT Bold" pitchFamily="34" charset="0"/>
              </a:rPr>
              <a:t>Rangimarie</a:t>
            </a:r>
            <a:r>
              <a:rPr lang="en-NZ" sz="4000" dirty="0">
                <a:latin typeface="Arial Rounded MT Bold" pitchFamily="34" charset="0"/>
              </a:rPr>
              <a:t>”</a:t>
            </a:r>
          </a:p>
          <a:p>
            <a:pPr algn="ctr"/>
            <a:r>
              <a:rPr lang="en-NZ" sz="4000" dirty="0">
                <a:latin typeface="Arial Rounded MT Bold" pitchFamily="34" charset="0"/>
              </a:rPr>
              <a:t>          Which means ‘Peace” to you</a:t>
            </a:r>
          </a:p>
        </p:txBody>
      </p:sp>
      <p:pic>
        <p:nvPicPr>
          <p:cNvPr id="23555" name="Picture 3" descr="C:\Users\Owner\AppData\Local\Microsoft\Windows\Temporary Internet Files\Content.IE5\U9ZAB79I\MC900058040[1].wmf"/>
          <p:cNvPicPr>
            <a:picLocks noChangeAspect="1" noChangeArrowheads="1"/>
          </p:cNvPicPr>
          <p:nvPr/>
        </p:nvPicPr>
        <p:blipFill>
          <a:blip r:embed="rId2" cstate="print"/>
          <a:srcRect/>
          <a:stretch>
            <a:fillRect/>
          </a:stretch>
        </p:blipFill>
        <p:spPr bwMode="auto">
          <a:xfrm>
            <a:off x="467544" y="188640"/>
            <a:ext cx="8352928" cy="5040560"/>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323528" y="5301208"/>
            <a:ext cx="965357" cy="79208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idx="1"/>
          </p:nvPr>
        </p:nvSpPr>
        <p:spPr/>
      </p:sp>
      <p:sp>
        <p:nvSpPr>
          <p:cNvPr id="4" name="Text Placeholder 3"/>
          <p:cNvSpPr>
            <a:spLocks noGrp="1"/>
          </p:cNvSpPr>
          <p:nvPr>
            <p:ph type="body" sz="half" idx="2"/>
          </p:nvPr>
        </p:nvSpPr>
        <p:spPr>
          <a:xfrm>
            <a:off x="467544" y="5367338"/>
            <a:ext cx="8352928" cy="1302022"/>
          </a:xfrm>
        </p:spPr>
        <p:txBody>
          <a:bodyPr>
            <a:normAutofit fontScale="92500" lnSpcReduction="10000"/>
          </a:bodyPr>
          <a:lstStyle/>
          <a:p>
            <a:pPr algn="ctr"/>
            <a:r>
              <a:rPr lang="en-NZ" sz="4000" dirty="0">
                <a:latin typeface="Arial Rounded MT Bold" pitchFamily="34" charset="0"/>
              </a:rPr>
              <a:t>So here is the wristband</a:t>
            </a:r>
          </a:p>
          <a:p>
            <a:pPr algn="ctr"/>
            <a:r>
              <a:rPr lang="en-NZ" sz="4000" dirty="0">
                <a:latin typeface="Arial Rounded MT Bold" pitchFamily="34" charset="0"/>
              </a:rPr>
              <a:t>That you can earn at school</a:t>
            </a:r>
          </a:p>
        </p:txBody>
      </p:sp>
      <p:pic>
        <p:nvPicPr>
          <p:cNvPr id="24578" name="Picture 2" descr="K:\DCIM\100OLYMP\P2240774.JPG"/>
          <p:cNvPicPr>
            <a:picLocks noChangeAspect="1" noChangeArrowheads="1"/>
          </p:cNvPicPr>
          <p:nvPr/>
        </p:nvPicPr>
        <p:blipFill>
          <a:blip r:embed="rId2" cstate="print"/>
          <a:srcRect/>
          <a:stretch>
            <a:fillRect/>
          </a:stretch>
        </p:blipFill>
        <p:spPr bwMode="auto">
          <a:xfrm>
            <a:off x="467544" y="188640"/>
            <a:ext cx="7848872" cy="511256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9230140.JPG"/>
          <p:cNvPicPr>
            <a:picLocks noGrp="1" noChangeAspect="1"/>
          </p:cNvPicPr>
          <p:nvPr>
            <p:ph type="pic" idx="1"/>
          </p:nvPr>
        </p:nvPicPr>
        <p:blipFill>
          <a:blip r:embed="rId2" cstate="print"/>
          <a:stretch>
            <a:fillRect/>
          </a:stretch>
        </p:blipFill>
        <p:spPr>
          <a:xfrm>
            <a:off x="1367644" y="260648"/>
            <a:ext cx="6336703" cy="4752528"/>
          </a:xfrm>
        </p:spPr>
      </p:pic>
      <p:sp>
        <p:nvSpPr>
          <p:cNvPr id="4" name="Text Placeholder 3"/>
          <p:cNvSpPr>
            <a:spLocks noGrp="1"/>
          </p:cNvSpPr>
          <p:nvPr>
            <p:ph type="body" sz="half" idx="2"/>
          </p:nvPr>
        </p:nvSpPr>
        <p:spPr>
          <a:xfrm>
            <a:off x="467544" y="5013176"/>
            <a:ext cx="8136904" cy="1512168"/>
          </a:xfrm>
        </p:spPr>
        <p:txBody>
          <a:bodyPr>
            <a:normAutofit/>
          </a:bodyPr>
          <a:lstStyle/>
          <a:p>
            <a:pPr algn="ctr"/>
            <a:r>
              <a:rPr lang="en-NZ" sz="4000" dirty="0">
                <a:latin typeface="Arial Rounded MT Bold" pitchFamily="34" charset="0"/>
              </a:rPr>
              <a:t>For making awesome choices</a:t>
            </a:r>
          </a:p>
          <a:p>
            <a:pPr algn="ctr"/>
            <a:r>
              <a:rPr lang="en-NZ" sz="4000" dirty="0">
                <a:latin typeface="Arial Rounded MT Bold" pitchFamily="34" charset="0"/>
              </a:rPr>
              <a:t>And being really cool</a:t>
            </a:r>
          </a:p>
        </p:txBody>
      </p:sp>
      <p:pic>
        <p:nvPicPr>
          <p:cNvPr id="6" name="Picture 2" descr="K:\DCIM\100OLYMP\P2240774.JPG"/>
          <p:cNvPicPr>
            <a:picLocks noChangeAspect="1" noChangeArrowheads="1"/>
          </p:cNvPicPr>
          <p:nvPr/>
        </p:nvPicPr>
        <p:blipFill>
          <a:blip r:embed="rId3" cstate="print"/>
          <a:srcRect/>
          <a:stretch>
            <a:fillRect/>
          </a:stretch>
        </p:blipFill>
        <p:spPr bwMode="auto">
          <a:xfrm flipV="1">
            <a:off x="467544" y="5733256"/>
            <a:ext cx="965357" cy="79208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95536" y="4869160"/>
            <a:ext cx="8352928" cy="1584176"/>
          </a:xfrm>
        </p:spPr>
        <p:txBody>
          <a:bodyPr>
            <a:normAutofit/>
          </a:bodyPr>
          <a:lstStyle/>
          <a:p>
            <a:pPr algn="ctr"/>
            <a:r>
              <a:rPr lang="en-NZ" sz="4000" dirty="0">
                <a:latin typeface="Arial Rounded MT Bold" pitchFamily="34" charset="0"/>
              </a:rPr>
              <a:t>We hope you win a band</a:t>
            </a:r>
          </a:p>
          <a:p>
            <a:pPr algn="ctr"/>
            <a:r>
              <a:rPr lang="en-NZ" sz="4000" dirty="0">
                <a:latin typeface="Arial Rounded MT Bold" pitchFamily="34" charset="0"/>
              </a:rPr>
              <a:t>For playing really well</a:t>
            </a:r>
          </a:p>
        </p:txBody>
      </p:sp>
      <p:pic>
        <p:nvPicPr>
          <p:cNvPr id="25602" name="Picture 2" descr="K:\DCIM\100OLYMP\P2090702.JPG"/>
          <p:cNvPicPr>
            <a:picLocks noGrp="1" noChangeAspect="1" noChangeArrowheads="1"/>
          </p:cNvPicPr>
          <p:nvPr>
            <p:ph type="pic" idx="1"/>
          </p:nvPr>
        </p:nvPicPr>
        <p:blipFill>
          <a:blip r:embed="rId2" cstate="print"/>
          <a:srcRect/>
          <a:stretch>
            <a:fillRect/>
          </a:stretch>
        </p:blipFill>
        <p:spPr bwMode="auto">
          <a:xfrm>
            <a:off x="827584" y="404664"/>
            <a:ext cx="7776864" cy="4536504"/>
          </a:xfrm>
          <a:prstGeom prst="rect">
            <a:avLst/>
          </a:prstGeom>
          <a:noFill/>
        </p:spPr>
      </p:pic>
      <p:pic>
        <p:nvPicPr>
          <p:cNvPr id="5" name="Picture 2" descr="K:\DCIM\100OLYMP\P2240774.JPG"/>
          <p:cNvPicPr>
            <a:picLocks noChangeAspect="1" noChangeArrowheads="1"/>
          </p:cNvPicPr>
          <p:nvPr/>
        </p:nvPicPr>
        <p:blipFill>
          <a:blip r:embed="rId3" cstate="print"/>
          <a:srcRect/>
          <a:stretch>
            <a:fillRect/>
          </a:stretch>
        </p:blipFill>
        <p:spPr bwMode="auto">
          <a:xfrm flipV="1">
            <a:off x="395536" y="5517232"/>
            <a:ext cx="965357" cy="79208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DCIM\100OLYMP\P6120409.JPG"/>
          <p:cNvPicPr>
            <a:picLocks noChangeAspect="1" noChangeArrowheads="1"/>
          </p:cNvPicPr>
          <p:nvPr/>
        </p:nvPicPr>
        <p:blipFill>
          <a:blip r:embed="rId2" cstate="print"/>
          <a:srcRect/>
          <a:stretch>
            <a:fillRect/>
          </a:stretch>
        </p:blipFill>
        <p:spPr bwMode="auto">
          <a:xfrm>
            <a:off x="395536" y="159294"/>
            <a:ext cx="7920880" cy="5840805"/>
          </a:xfrm>
          <a:prstGeom prst="rect">
            <a:avLst/>
          </a:prstGeom>
          <a:noFill/>
        </p:spPr>
      </p:pic>
      <p:sp>
        <p:nvSpPr>
          <p:cNvPr id="4" name="Text Placeholder 3"/>
          <p:cNvSpPr>
            <a:spLocks noGrp="1"/>
          </p:cNvSpPr>
          <p:nvPr>
            <p:ph type="body" sz="half" idx="2"/>
          </p:nvPr>
        </p:nvSpPr>
        <p:spPr>
          <a:xfrm>
            <a:off x="539552" y="5373216"/>
            <a:ext cx="7992888" cy="1302022"/>
          </a:xfrm>
        </p:spPr>
        <p:txBody>
          <a:bodyPr>
            <a:normAutofit fontScale="92500" lnSpcReduction="10000"/>
          </a:bodyPr>
          <a:lstStyle/>
          <a:p>
            <a:pPr algn="ctr"/>
            <a:r>
              <a:rPr lang="en-NZ" sz="4000" dirty="0">
                <a:latin typeface="Arial Rounded MT Bold" pitchFamily="34" charset="0"/>
              </a:rPr>
              <a:t>Go and show your teacher</a:t>
            </a:r>
          </a:p>
          <a:p>
            <a:pPr algn="ctr"/>
            <a:r>
              <a:rPr lang="en-NZ" sz="4000" dirty="0">
                <a:latin typeface="Arial Rounded MT Bold" pitchFamily="34" charset="0"/>
              </a:rPr>
              <a:t>And smile at </a:t>
            </a:r>
            <a:r>
              <a:rPr lang="en-NZ" sz="4000" dirty="0" err="1">
                <a:latin typeface="Arial Rounded MT Bold" pitchFamily="34" charset="0"/>
              </a:rPr>
              <a:t>Whaea</a:t>
            </a:r>
            <a:r>
              <a:rPr lang="en-NZ" sz="4000" dirty="0">
                <a:latin typeface="Arial Rounded MT Bold" pitchFamily="34" charset="0"/>
              </a:rPr>
              <a:t> Del</a:t>
            </a:r>
          </a:p>
        </p:txBody>
      </p:sp>
      <p:pic>
        <p:nvPicPr>
          <p:cNvPr id="5" name="Picture 2" descr="K:\DCIM\100OLYMP\P2240774.JPG"/>
          <p:cNvPicPr>
            <a:picLocks noChangeAspect="1" noChangeArrowheads="1"/>
          </p:cNvPicPr>
          <p:nvPr/>
        </p:nvPicPr>
        <p:blipFill>
          <a:blip r:embed="rId3" cstate="print"/>
          <a:srcRect/>
          <a:stretch>
            <a:fillRect/>
          </a:stretch>
        </p:blipFill>
        <p:spPr bwMode="auto">
          <a:xfrm flipV="1">
            <a:off x="323528" y="188640"/>
            <a:ext cx="965357" cy="79208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3528" y="5367338"/>
            <a:ext cx="8280920" cy="1158006"/>
          </a:xfrm>
        </p:spPr>
        <p:txBody>
          <a:bodyPr>
            <a:normAutofit fontScale="92500" lnSpcReduction="20000"/>
          </a:bodyPr>
          <a:lstStyle/>
          <a:p>
            <a:pPr algn="ctr"/>
            <a:r>
              <a:rPr lang="en-NZ" sz="4000" dirty="0">
                <a:latin typeface="Arial Rounded MT Bold" pitchFamily="34" charset="0"/>
              </a:rPr>
              <a:t>Peace Bands are cool</a:t>
            </a:r>
          </a:p>
          <a:p>
            <a:pPr algn="ctr"/>
            <a:r>
              <a:rPr lang="en-NZ" sz="4000" dirty="0">
                <a:latin typeface="Arial Rounded MT Bold" pitchFamily="34" charset="0"/>
              </a:rPr>
              <a:t>Wear them every day…</a:t>
            </a:r>
          </a:p>
        </p:txBody>
      </p:sp>
      <p:pic>
        <p:nvPicPr>
          <p:cNvPr id="5" name="Picture 2" descr="K:\DCIM\100OLYMP\P2240774.JPG"/>
          <p:cNvPicPr>
            <a:picLocks noGrp="1" noChangeAspect="1" noChangeArrowheads="1"/>
          </p:cNvPicPr>
          <p:nvPr>
            <p:ph type="pic" idx="1"/>
          </p:nvPr>
        </p:nvPicPr>
        <p:blipFill>
          <a:blip r:embed="rId2" cstate="print"/>
          <a:srcRect/>
          <a:stretch>
            <a:fillRect/>
          </a:stretch>
        </p:blipFill>
        <p:spPr bwMode="auto">
          <a:xfrm>
            <a:off x="683568" y="260648"/>
            <a:ext cx="7848872" cy="4608511"/>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39552" y="5367338"/>
            <a:ext cx="8352928" cy="1158006"/>
          </a:xfrm>
        </p:spPr>
        <p:txBody>
          <a:bodyPr>
            <a:normAutofit fontScale="92500" lnSpcReduction="20000"/>
          </a:bodyPr>
          <a:lstStyle/>
          <a:p>
            <a:pPr algn="ctr"/>
            <a:r>
              <a:rPr lang="en-NZ" sz="4000" dirty="0">
                <a:latin typeface="Arial Rounded MT Bold" pitchFamily="34" charset="0"/>
              </a:rPr>
              <a:t>Show </a:t>
            </a:r>
            <a:r>
              <a:rPr lang="en-NZ" sz="4000" dirty="0" err="1">
                <a:latin typeface="Arial Rounded MT Bold" pitchFamily="34" charset="0"/>
              </a:rPr>
              <a:t>Ranui</a:t>
            </a:r>
            <a:r>
              <a:rPr lang="en-NZ" sz="4000" dirty="0">
                <a:latin typeface="Arial Rounded MT Bold" pitchFamily="34" charset="0"/>
              </a:rPr>
              <a:t> children…</a:t>
            </a:r>
          </a:p>
          <a:p>
            <a:pPr algn="ctr"/>
            <a:r>
              <a:rPr lang="en-NZ" sz="4000" dirty="0">
                <a:latin typeface="Arial Rounded MT Bold" pitchFamily="34" charset="0"/>
              </a:rPr>
              <a:t>That YOU know how to play</a:t>
            </a:r>
          </a:p>
        </p:txBody>
      </p:sp>
      <p:pic>
        <p:nvPicPr>
          <p:cNvPr id="27655" name="Picture 7" descr="K:\DCIM\100OLYMP\P2150745.JPG"/>
          <p:cNvPicPr>
            <a:picLocks noChangeAspect="1" noChangeArrowheads="1"/>
          </p:cNvPicPr>
          <p:nvPr/>
        </p:nvPicPr>
        <p:blipFill>
          <a:blip r:embed="rId2" cstate="print"/>
          <a:srcRect/>
          <a:stretch>
            <a:fillRect/>
          </a:stretch>
        </p:blipFill>
        <p:spPr bwMode="auto">
          <a:xfrm>
            <a:off x="539552" y="332656"/>
            <a:ext cx="8136904" cy="4824536"/>
          </a:xfrm>
          <a:prstGeom prst="rect">
            <a:avLst/>
          </a:prstGeom>
          <a:noFill/>
        </p:spPr>
      </p:pic>
      <p:pic>
        <p:nvPicPr>
          <p:cNvPr id="27659" name="Picture 11" descr="C:\Users\Owner\AppData\Local\Microsoft\Windows\Temporary Internet Files\Content.IE5\U9ZAB79I\MC900232129[1].wmf"/>
          <p:cNvPicPr>
            <a:picLocks noChangeAspect="1" noChangeArrowheads="1"/>
          </p:cNvPicPr>
          <p:nvPr/>
        </p:nvPicPr>
        <p:blipFill>
          <a:blip r:embed="rId3" cstate="print"/>
          <a:srcRect/>
          <a:stretch>
            <a:fillRect/>
          </a:stretch>
        </p:blipFill>
        <p:spPr bwMode="auto">
          <a:xfrm>
            <a:off x="395536" y="5301208"/>
            <a:ext cx="949775" cy="1076056"/>
          </a:xfrm>
          <a:prstGeom prst="rect">
            <a:avLst/>
          </a:prstGeom>
          <a:noFill/>
        </p:spPr>
      </p:pic>
      <p:pic>
        <p:nvPicPr>
          <p:cNvPr id="5" name="Picture 2" descr="K:\DCIM\100OLYMP\P2240774.JPG"/>
          <p:cNvPicPr>
            <a:picLocks noChangeAspect="1" noChangeArrowheads="1"/>
          </p:cNvPicPr>
          <p:nvPr/>
        </p:nvPicPr>
        <p:blipFill>
          <a:blip r:embed="rId4" cstate="print"/>
          <a:srcRect/>
          <a:stretch>
            <a:fillRect/>
          </a:stretch>
        </p:blipFill>
        <p:spPr bwMode="auto">
          <a:xfrm flipV="1">
            <a:off x="7956376" y="5445224"/>
            <a:ext cx="965357" cy="792089"/>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980728"/>
            <a:ext cx="8229600" cy="4536504"/>
          </a:xfrm>
        </p:spPr>
        <p:txBody>
          <a:bodyPr>
            <a:noAutofit/>
          </a:bodyPr>
          <a:lstStyle/>
          <a:p>
            <a:pPr fontAlgn="auto">
              <a:spcAft>
                <a:spcPts val="0"/>
              </a:spcAft>
              <a:defRPr/>
            </a:pPr>
            <a:r>
              <a:rPr lang="en-GB" sz="3600" dirty="0">
                <a:latin typeface="Arial Rounded MT Bold" pitchFamily="34" charset="0"/>
              </a:rPr>
              <a:t>We have introduced the “golden ticket”  for class prizes.</a:t>
            </a:r>
            <a:br>
              <a:rPr lang="en-GB" sz="3600" dirty="0">
                <a:latin typeface="Arial Rounded MT Bold" pitchFamily="34" charset="0"/>
              </a:rPr>
            </a:br>
            <a:r>
              <a:rPr lang="en-GB" sz="3600" dirty="0">
                <a:latin typeface="Arial Rounded MT Bold" pitchFamily="34" charset="0"/>
              </a:rPr>
              <a:t>We  linked the golden ticket to our new school logo and our PB4L BEHAVIOUR GOALS</a:t>
            </a:r>
            <a:br>
              <a:rPr lang="en-GB" sz="6000" dirty="0">
                <a:latin typeface="Arial Rounded MT Bold" pitchFamily="34" charset="0"/>
              </a:rPr>
            </a:br>
            <a:endParaRPr lang="en-GB" sz="6000" dirty="0">
              <a:latin typeface="Arial Rounded MT Bold" pitchFamily="34" charset="0"/>
            </a:endParaRP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3314" name="Picture 2" descr="ranui sign-new"/>
          <p:cNvPicPr>
            <a:picLocks noChangeAspect="1" noChangeArrowheads="1"/>
          </p:cNvPicPr>
          <p:nvPr/>
        </p:nvPicPr>
        <p:blipFill>
          <a:blip r:embed="rId2" cstate="print"/>
          <a:srcRect/>
          <a:stretch>
            <a:fillRect/>
          </a:stretch>
        </p:blipFill>
        <p:spPr bwMode="auto">
          <a:xfrm>
            <a:off x="7452320" y="4869160"/>
            <a:ext cx="1560884" cy="1843201"/>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28600" y="0"/>
            <a:ext cx="2005237" cy="183515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59394" name="Picture 2" descr="L:\COOL SCHOOLS 13\MEDIATORS\P6190474.JPG"/>
          <p:cNvPicPr>
            <a:picLocks noChangeAspect="1" noChangeArrowheads="1"/>
          </p:cNvPicPr>
          <p:nvPr/>
        </p:nvPicPr>
        <p:blipFill>
          <a:blip r:embed="rId2" cstate="print"/>
          <a:srcRect/>
          <a:stretch>
            <a:fillRect/>
          </a:stretch>
        </p:blipFill>
        <p:spPr bwMode="auto">
          <a:xfrm>
            <a:off x="395536" y="332655"/>
            <a:ext cx="8238804" cy="6178579"/>
          </a:xfrm>
          <a:prstGeom prst="rect">
            <a:avLst/>
          </a:prstGeom>
          <a:noFill/>
        </p:spPr>
      </p:pic>
      <p:pic>
        <p:nvPicPr>
          <p:cNvPr id="13314" name="Picture 2" descr="ranui sign-new"/>
          <p:cNvPicPr>
            <a:picLocks noChangeAspect="1" noChangeArrowheads="1"/>
          </p:cNvPicPr>
          <p:nvPr/>
        </p:nvPicPr>
        <p:blipFill>
          <a:blip r:embed="rId3" cstate="print"/>
          <a:srcRect/>
          <a:stretch>
            <a:fillRect/>
          </a:stretch>
        </p:blipFill>
        <p:spPr bwMode="auto">
          <a:xfrm>
            <a:off x="7452320" y="4869160"/>
            <a:ext cx="1560884" cy="1843201"/>
          </a:xfrm>
          <a:prstGeom prst="rect">
            <a:avLst/>
          </a:prstGeom>
          <a:noFill/>
          <a:ln w="9525" algn="in">
            <a:noFill/>
            <a:miter lim="800000"/>
            <a:headEnd/>
            <a:tailEnd/>
          </a:ln>
          <a:effectLst/>
        </p:spPr>
      </p:pic>
      <p:sp>
        <p:nvSpPr>
          <p:cNvPr id="7" name="TextBox 6"/>
          <p:cNvSpPr txBox="1"/>
          <p:nvPr/>
        </p:nvSpPr>
        <p:spPr>
          <a:xfrm>
            <a:off x="0" y="116632"/>
            <a:ext cx="8748464" cy="1200329"/>
          </a:xfrm>
          <a:prstGeom prst="rect">
            <a:avLst/>
          </a:prstGeom>
          <a:solidFill>
            <a:srgbClr val="7030A0"/>
          </a:solidFill>
        </p:spPr>
        <p:txBody>
          <a:bodyPr wrap="square" rtlCol="0">
            <a:spAutoFit/>
          </a:bodyPr>
          <a:lstStyle/>
          <a:p>
            <a:pPr algn="ctr"/>
            <a:r>
              <a:rPr lang="en-NZ" sz="3600" dirty="0">
                <a:solidFill>
                  <a:srgbClr val="FFFF00"/>
                </a:solidFill>
                <a:latin typeface="Arial Rounded MT Bold" pitchFamily="34" charset="0"/>
              </a:rPr>
              <a:t>Golden tickets are displayed in the classrooms....</a:t>
            </a:r>
          </a:p>
        </p:txBody>
      </p:sp>
      <p:sp>
        <p:nvSpPr>
          <p:cNvPr id="8" name="TextBox 7"/>
          <p:cNvSpPr txBox="1"/>
          <p:nvPr/>
        </p:nvSpPr>
        <p:spPr>
          <a:xfrm>
            <a:off x="179512" y="5445225"/>
            <a:ext cx="7272808" cy="1200329"/>
          </a:xfrm>
          <a:prstGeom prst="rect">
            <a:avLst/>
          </a:prstGeom>
          <a:solidFill>
            <a:srgbClr val="7030A0"/>
          </a:solidFill>
        </p:spPr>
        <p:txBody>
          <a:bodyPr wrap="square" rtlCol="0">
            <a:spAutoFit/>
          </a:bodyPr>
          <a:lstStyle/>
          <a:p>
            <a:pPr algn="ctr"/>
            <a:r>
              <a:rPr lang="en-NZ" sz="2400" dirty="0">
                <a:solidFill>
                  <a:srgbClr val="FFFF00"/>
                </a:solidFill>
                <a:latin typeface="Arial Rounded MT Bold" pitchFamily="34" charset="0"/>
              </a:rPr>
              <a:t>The class with the most Golden tickets at the end of the month gets a special treat from the mediators</a:t>
            </a:r>
          </a:p>
        </p:txBody>
      </p:sp>
    </p:spTree>
    <p:extLst>
      <p:ext uri="{BB962C8B-B14F-4D97-AF65-F5344CB8AC3E}">
        <p14:creationId xmlns:p14="http://schemas.microsoft.com/office/powerpoint/2010/main" val="2009263721"/>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2115616"/>
            <a:ext cx="8445624" cy="5841268"/>
          </a:xfrm>
        </p:spPr>
        <p:txBody>
          <a:bodyPr>
            <a:noAutofit/>
          </a:bodyPr>
          <a:lstStyle/>
          <a:p>
            <a:pPr fontAlgn="auto">
              <a:spcAft>
                <a:spcPts val="0"/>
              </a:spcAft>
              <a:defRPr/>
            </a:pPr>
            <a:r>
              <a:rPr lang="en-GB" sz="6000" dirty="0">
                <a:latin typeface="Arial Rounded MT Bold" pitchFamily="34" charset="0"/>
              </a:rPr>
              <a:t>We have changed our mediator uniform from....</a:t>
            </a: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3314" name="Picture 2" descr="ranui sign-new"/>
          <p:cNvPicPr>
            <a:picLocks noChangeAspect="1" noChangeArrowheads="1"/>
          </p:cNvPicPr>
          <p:nvPr/>
        </p:nvPicPr>
        <p:blipFill>
          <a:blip r:embed="rId2" cstate="print"/>
          <a:srcRect/>
          <a:stretch>
            <a:fillRect/>
          </a:stretch>
        </p:blipFill>
        <p:spPr bwMode="auto">
          <a:xfrm>
            <a:off x="8028384" y="5496568"/>
            <a:ext cx="984820" cy="1162944"/>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52400" y="4800600"/>
            <a:ext cx="2005237" cy="183515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692696"/>
            <a:ext cx="8229600" cy="792088"/>
          </a:xfrm>
        </p:spPr>
        <p:txBody>
          <a:bodyPr>
            <a:noAutofit/>
          </a:bodyPr>
          <a:lstStyle/>
          <a:p>
            <a:pPr fontAlgn="auto">
              <a:spcAft>
                <a:spcPts val="0"/>
              </a:spcAft>
              <a:defRPr/>
            </a:pPr>
            <a:r>
              <a:rPr lang="en-NZ" sz="4000" dirty="0">
                <a:latin typeface="Arial Rounded MT Bold" pitchFamily="34" charset="0"/>
              </a:rPr>
              <a:t>In our classrooms</a:t>
            </a:r>
            <a:br>
              <a:rPr lang="en-NZ" sz="4000" dirty="0">
                <a:latin typeface="Arial Rounded MT Bold" pitchFamily="34" charset="0"/>
              </a:rPr>
            </a:br>
            <a:r>
              <a:rPr lang="en-NZ" sz="4000" dirty="0">
                <a:latin typeface="Arial Rounded MT Bold" pitchFamily="34" charset="0"/>
              </a:rPr>
              <a:t> we had..........</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467544" y="1484784"/>
            <a:ext cx="8424936" cy="5040560"/>
          </a:xfrm>
        </p:spPr>
        <p:txBody>
          <a:bodyPr/>
          <a:lstStyle/>
          <a:p>
            <a:endParaRPr lang="en-NZ" sz="3600" dirty="0">
              <a:latin typeface="Arial Rounded MT Bold" pitchFamily="34" charset="0"/>
            </a:endParaRPr>
          </a:p>
          <a:p>
            <a:pPr algn="l">
              <a:buFont typeface="Arial" pitchFamily="34" charset="0"/>
              <a:buChar char="•"/>
            </a:pPr>
            <a:r>
              <a:rPr lang="en-GB" dirty="0">
                <a:latin typeface="Arial Rounded MT Bold" pitchFamily="34" charset="0"/>
              </a:rPr>
              <a:t>Students unable to settle after break time</a:t>
            </a:r>
          </a:p>
          <a:p>
            <a:pPr algn="l">
              <a:buFont typeface="Arial" pitchFamily="34" charset="0"/>
              <a:buChar char="•"/>
            </a:pPr>
            <a:r>
              <a:rPr lang="en-GB" dirty="0">
                <a:latin typeface="Arial Rounded MT Bold" pitchFamily="34" charset="0"/>
              </a:rPr>
              <a:t>Students bringing in issues from lunch and playtime disagreements</a:t>
            </a:r>
          </a:p>
          <a:p>
            <a:pPr algn="l">
              <a:buFont typeface="Arial" pitchFamily="34" charset="0"/>
              <a:buChar char="•"/>
            </a:pPr>
            <a:r>
              <a:rPr lang="en-GB" dirty="0">
                <a:latin typeface="Arial Rounded MT Bold" pitchFamily="34" charset="0"/>
              </a:rPr>
              <a:t>High number of children in sick bay</a:t>
            </a:r>
          </a:p>
          <a:p>
            <a:pPr algn="l">
              <a:buFont typeface="Arial" pitchFamily="34" charset="0"/>
              <a:buChar char="•"/>
            </a:pPr>
            <a:r>
              <a:rPr lang="en-GB" dirty="0">
                <a:latin typeface="Arial Rounded MT Bold" pitchFamily="34" charset="0"/>
              </a:rPr>
              <a:t>Disrupted classrooms (particularly after lunch)</a:t>
            </a:r>
          </a:p>
          <a:p>
            <a:pPr algn="l">
              <a:buFont typeface="Arial" pitchFamily="34" charset="0"/>
              <a:buChar char="•"/>
            </a:pPr>
            <a:r>
              <a:rPr lang="en-GB" dirty="0">
                <a:latin typeface="Arial Rounded MT Bold" pitchFamily="34" charset="0"/>
              </a:rPr>
              <a:t>Learning being affected by behaviour</a:t>
            </a:r>
          </a:p>
          <a:p>
            <a:pPr algn="l">
              <a:buFont typeface="Arial" pitchFamily="34" charset="0"/>
              <a:buChar char="•"/>
            </a:pPr>
            <a:r>
              <a:rPr lang="en-GB" dirty="0">
                <a:latin typeface="Arial Rounded MT Bold" pitchFamily="34" charset="0"/>
              </a:rPr>
              <a:t>Unhappy teachers and students </a:t>
            </a:r>
          </a:p>
          <a:p>
            <a:pPr algn="l"/>
            <a:endParaRPr lang="en-GB" dirty="0">
              <a:latin typeface="Arial Rounded MT Bold" pitchFamily="34" charset="0"/>
            </a:endParaRPr>
          </a:p>
          <a:p>
            <a:endParaRPr lang="en-GB" dirty="0"/>
          </a:p>
        </p:txBody>
      </p:sp>
      <p:pic>
        <p:nvPicPr>
          <p:cNvPr id="4098" name="Picture 2" descr="ranui sign-new"/>
          <p:cNvPicPr>
            <a:picLocks noChangeAspect="1" noChangeArrowheads="1"/>
          </p:cNvPicPr>
          <p:nvPr/>
        </p:nvPicPr>
        <p:blipFill>
          <a:blip r:embed="rId2" cstate="print"/>
          <a:srcRect/>
          <a:stretch>
            <a:fillRect/>
          </a:stretch>
        </p:blipFill>
        <p:spPr bwMode="auto">
          <a:xfrm>
            <a:off x="7452320" y="4692959"/>
            <a:ext cx="1488876" cy="1758169"/>
          </a:xfrm>
          <a:prstGeom prst="rect">
            <a:avLst/>
          </a:prstGeom>
          <a:noFill/>
          <a:ln w="9525" algn="in">
            <a:noFill/>
            <a:miter lim="800000"/>
            <a:headEnd/>
            <a:tailEnd/>
          </a:ln>
          <a:effectLst/>
        </p:spPr>
      </p:pic>
    </p:spTree>
  </p:cSld>
  <p:clrMapOvr>
    <a:masterClrMapping/>
  </p:clrMapOvr>
  <p:transition>
    <p:dissolv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sp>
        <p:nvSpPr>
          <p:cNvPr id="6" name="Title 5"/>
          <p:cNvSpPr>
            <a:spLocks noGrp="1"/>
          </p:cNvSpPr>
          <p:nvPr>
            <p:ph type="ctrTitle"/>
          </p:nvPr>
        </p:nvSpPr>
        <p:spPr/>
        <p:txBody>
          <a:bodyPr/>
          <a:lstStyle/>
          <a:p>
            <a:br>
              <a:rPr lang="en-NZ" dirty="0"/>
            </a:br>
            <a:endParaRPr lang="en-NZ" dirty="0"/>
          </a:p>
        </p:txBody>
      </p:sp>
      <p:pic>
        <p:nvPicPr>
          <p:cNvPr id="55298" name="Picture 2" descr="L:\COOL SCHOOLS 13\MEDIATORS\P6180458.JPG"/>
          <p:cNvPicPr>
            <a:picLocks noChangeAspect="1" noChangeArrowheads="1"/>
          </p:cNvPicPr>
          <p:nvPr/>
        </p:nvPicPr>
        <p:blipFill>
          <a:blip r:embed="rId2" cstate="print"/>
          <a:srcRect/>
          <a:stretch>
            <a:fillRect/>
          </a:stretch>
        </p:blipFill>
        <p:spPr bwMode="auto">
          <a:xfrm>
            <a:off x="251520" y="116632"/>
            <a:ext cx="8713701" cy="6480720"/>
          </a:xfrm>
          <a:prstGeom prst="rect">
            <a:avLst/>
          </a:prstGeom>
          <a:noFill/>
        </p:spPr>
      </p:pic>
      <p:sp>
        <p:nvSpPr>
          <p:cNvPr id="8" name="TextBox 7"/>
          <p:cNvSpPr txBox="1"/>
          <p:nvPr/>
        </p:nvSpPr>
        <p:spPr>
          <a:xfrm>
            <a:off x="228600" y="188640"/>
            <a:ext cx="8591872" cy="646331"/>
          </a:xfrm>
          <a:prstGeom prst="rect">
            <a:avLst/>
          </a:prstGeom>
          <a:solidFill>
            <a:srgbClr val="7030A0"/>
          </a:solidFill>
        </p:spPr>
        <p:txBody>
          <a:bodyPr wrap="square" rtlCol="0">
            <a:spAutoFit/>
          </a:bodyPr>
          <a:lstStyle/>
          <a:p>
            <a:pPr algn="ctr"/>
            <a:r>
              <a:rPr lang="en-NZ" sz="3600" dirty="0">
                <a:solidFill>
                  <a:srgbClr val="FFFF00"/>
                </a:solidFill>
                <a:latin typeface="Arial Rounded MT Bold" pitchFamily="34" charset="0"/>
              </a:rPr>
              <a:t>the yellow mediator vests to....</a:t>
            </a:r>
          </a:p>
        </p:txBody>
      </p:sp>
      <p:pic>
        <p:nvPicPr>
          <p:cNvPr id="9" name="Picture 2" descr="ranui sign-new"/>
          <p:cNvPicPr>
            <a:picLocks noChangeAspect="1" noChangeArrowheads="1"/>
          </p:cNvPicPr>
          <p:nvPr/>
        </p:nvPicPr>
        <p:blipFill>
          <a:blip r:embed="rId3" cstate="print"/>
          <a:srcRect/>
          <a:stretch>
            <a:fillRect/>
          </a:stretch>
        </p:blipFill>
        <p:spPr bwMode="auto">
          <a:xfrm>
            <a:off x="8172400" y="5733256"/>
            <a:ext cx="845363" cy="998264"/>
          </a:xfrm>
          <a:prstGeom prst="rect">
            <a:avLst/>
          </a:prstGeom>
          <a:noFill/>
          <a:ln w="9525" algn="in">
            <a:noFill/>
            <a:miter lim="800000"/>
            <a:headEnd/>
            <a:tailEnd/>
          </a:ln>
          <a:effectLst/>
        </p:spPr>
      </p:pic>
      <p:pic>
        <p:nvPicPr>
          <p:cNvPr id="7" name="Picture 6"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248400" y="5257800"/>
            <a:ext cx="2005237" cy="144780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309578"/>
            <a:ext cx="8229600" cy="4536504"/>
          </a:xfrm>
        </p:spPr>
        <p:txBody>
          <a:bodyPr>
            <a:noAutofit/>
          </a:bodyPr>
          <a:lstStyle/>
          <a:p>
            <a:pPr fontAlgn="auto">
              <a:spcAft>
                <a:spcPts val="0"/>
              </a:spcAft>
              <a:defRPr/>
            </a:pPr>
            <a:endParaRPr lang="en-GB" sz="6000" dirty="0">
              <a:latin typeface="Arial Rounded MT Bold" pitchFamily="34" charset="0"/>
            </a:endParaRP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56322" name="Picture 2" descr="L:\COOL SCHOOLS 13\MEDIATORS\P6180460.JPG"/>
          <p:cNvPicPr>
            <a:picLocks noChangeAspect="1" noChangeArrowheads="1"/>
          </p:cNvPicPr>
          <p:nvPr/>
        </p:nvPicPr>
        <p:blipFill>
          <a:blip r:embed="rId2" cstate="print"/>
          <a:srcRect/>
          <a:stretch>
            <a:fillRect/>
          </a:stretch>
        </p:blipFill>
        <p:spPr bwMode="auto">
          <a:xfrm>
            <a:off x="323528" y="188640"/>
            <a:ext cx="8424936" cy="6318702"/>
          </a:xfrm>
          <a:prstGeom prst="rect">
            <a:avLst/>
          </a:prstGeom>
          <a:noFill/>
        </p:spPr>
      </p:pic>
      <p:pic>
        <p:nvPicPr>
          <p:cNvPr id="13314" name="Picture 2" descr="ranui sign-new"/>
          <p:cNvPicPr>
            <a:picLocks noChangeAspect="1" noChangeArrowheads="1"/>
          </p:cNvPicPr>
          <p:nvPr/>
        </p:nvPicPr>
        <p:blipFill>
          <a:blip r:embed="rId3" cstate="print"/>
          <a:srcRect/>
          <a:stretch>
            <a:fillRect/>
          </a:stretch>
        </p:blipFill>
        <p:spPr bwMode="auto">
          <a:xfrm>
            <a:off x="7984904" y="5445224"/>
            <a:ext cx="1028300" cy="1214288"/>
          </a:xfrm>
          <a:prstGeom prst="rect">
            <a:avLst/>
          </a:prstGeom>
          <a:noFill/>
          <a:ln w="9525" algn="in">
            <a:noFill/>
            <a:miter lim="800000"/>
            <a:headEnd/>
            <a:tailEnd/>
          </a:ln>
          <a:effectLst/>
        </p:spPr>
      </p:pic>
      <p:sp>
        <p:nvSpPr>
          <p:cNvPr id="7" name="TextBox 6"/>
          <p:cNvSpPr txBox="1"/>
          <p:nvPr/>
        </p:nvSpPr>
        <p:spPr>
          <a:xfrm>
            <a:off x="304800" y="116633"/>
            <a:ext cx="8515672" cy="1200329"/>
          </a:xfrm>
          <a:prstGeom prst="rect">
            <a:avLst/>
          </a:prstGeom>
          <a:solidFill>
            <a:srgbClr val="7030A0"/>
          </a:solidFill>
        </p:spPr>
        <p:txBody>
          <a:bodyPr wrap="square" rtlCol="0">
            <a:spAutoFit/>
          </a:bodyPr>
          <a:lstStyle/>
          <a:p>
            <a:pPr algn="ctr"/>
            <a:r>
              <a:rPr lang="en-NZ" sz="3600" dirty="0">
                <a:solidFill>
                  <a:srgbClr val="FFFF00"/>
                </a:solidFill>
                <a:latin typeface="Arial Rounded MT Bold" pitchFamily="34" charset="0"/>
              </a:rPr>
              <a:t>lime green vests with </a:t>
            </a:r>
            <a:r>
              <a:rPr lang="en-NZ" sz="3600" dirty="0" err="1">
                <a:solidFill>
                  <a:srgbClr val="FFFF00"/>
                </a:solidFill>
                <a:latin typeface="Arial Rounded MT Bold" pitchFamily="34" charset="0"/>
              </a:rPr>
              <a:t>Ranui</a:t>
            </a:r>
            <a:r>
              <a:rPr lang="en-NZ" sz="3600" dirty="0">
                <a:solidFill>
                  <a:srgbClr val="FFFF00"/>
                </a:solidFill>
                <a:latin typeface="Arial Rounded MT Bold" pitchFamily="34" charset="0"/>
              </a:rPr>
              <a:t> School on and ....</a:t>
            </a:r>
          </a:p>
        </p:txBody>
      </p:sp>
      <p:pic>
        <p:nvPicPr>
          <p:cNvPr id="8" name="Picture 7"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096000" y="4876800"/>
            <a:ext cx="2005237" cy="183515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309578"/>
            <a:ext cx="8229600" cy="4536504"/>
          </a:xfrm>
        </p:spPr>
        <p:txBody>
          <a:bodyPr>
            <a:noAutofit/>
          </a:bodyPr>
          <a:lstStyle/>
          <a:p>
            <a:pPr fontAlgn="auto">
              <a:spcAft>
                <a:spcPts val="0"/>
              </a:spcAft>
              <a:defRPr/>
            </a:pPr>
            <a:endParaRPr lang="en-GB" sz="6000" dirty="0">
              <a:latin typeface="Arial Rounded MT Bold" pitchFamily="34" charset="0"/>
            </a:endParaRP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57346" name="Picture 2" descr="L:\COOL SCHOOLS 13\MEDIATORS\P6180463.JPG"/>
          <p:cNvPicPr>
            <a:picLocks noChangeAspect="1" noChangeArrowheads="1"/>
          </p:cNvPicPr>
          <p:nvPr/>
        </p:nvPicPr>
        <p:blipFill>
          <a:blip r:embed="rId2" cstate="print"/>
          <a:srcRect/>
          <a:stretch>
            <a:fillRect/>
          </a:stretch>
        </p:blipFill>
        <p:spPr bwMode="auto">
          <a:xfrm>
            <a:off x="251520" y="242646"/>
            <a:ext cx="8568952" cy="6426714"/>
          </a:xfrm>
          <a:prstGeom prst="rect">
            <a:avLst/>
          </a:prstGeom>
          <a:noFill/>
        </p:spPr>
      </p:pic>
      <p:pic>
        <p:nvPicPr>
          <p:cNvPr id="13314" name="Picture 2" descr="ranui sign-new"/>
          <p:cNvPicPr>
            <a:picLocks noChangeAspect="1" noChangeArrowheads="1"/>
          </p:cNvPicPr>
          <p:nvPr/>
        </p:nvPicPr>
        <p:blipFill>
          <a:blip r:embed="rId3" cstate="print"/>
          <a:srcRect/>
          <a:stretch>
            <a:fillRect/>
          </a:stretch>
        </p:blipFill>
        <p:spPr bwMode="auto">
          <a:xfrm>
            <a:off x="8172400" y="5666634"/>
            <a:ext cx="840803" cy="992878"/>
          </a:xfrm>
          <a:prstGeom prst="rect">
            <a:avLst/>
          </a:prstGeom>
          <a:noFill/>
          <a:ln w="9525" algn="in">
            <a:noFill/>
            <a:miter lim="800000"/>
            <a:headEnd/>
            <a:tailEnd/>
          </a:ln>
          <a:effectLst/>
        </p:spPr>
      </p:pic>
      <p:sp>
        <p:nvSpPr>
          <p:cNvPr id="7" name="TextBox 6"/>
          <p:cNvSpPr txBox="1"/>
          <p:nvPr/>
        </p:nvSpPr>
        <p:spPr>
          <a:xfrm>
            <a:off x="228600" y="116633"/>
            <a:ext cx="8591872" cy="1200329"/>
          </a:xfrm>
          <a:prstGeom prst="rect">
            <a:avLst/>
          </a:prstGeom>
          <a:solidFill>
            <a:srgbClr val="7030A0"/>
          </a:solidFill>
        </p:spPr>
        <p:txBody>
          <a:bodyPr wrap="square" rtlCol="0">
            <a:spAutoFit/>
          </a:bodyPr>
          <a:lstStyle/>
          <a:p>
            <a:pPr algn="ctr"/>
            <a:r>
              <a:rPr lang="en-NZ" sz="3600" dirty="0">
                <a:solidFill>
                  <a:srgbClr val="FFFF00"/>
                </a:solidFill>
                <a:latin typeface="Arial Rounded MT Bold" pitchFamily="34" charset="0"/>
              </a:rPr>
              <a:t>our school ‘</a:t>
            </a:r>
            <a:r>
              <a:rPr lang="en-NZ" sz="3600" dirty="0" err="1">
                <a:solidFill>
                  <a:srgbClr val="FFFF00"/>
                </a:solidFill>
                <a:latin typeface="Arial Rounded MT Bold" pitchFamily="34" charset="0"/>
              </a:rPr>
              <a:t>Fale</a:t>
            </a:r>
            <a:r>
              <a:rPr lang="en-NZ" sz="3600" dirty="0">
                <a:solidFill>
                  <a:srgbClr val="FFFF00"/>
                </a:solidFill>
                <a:latin typeface="Arial Rounded MT Bold" pitchFamily="34" charset="0"/>
              </a:rPr>
              <a:t> of learning’ on the front....</a:t>
            </a:r>
          </a:p>
        </p:txBody>
      </p:sp>
      <p:pic>
        <p:nvPicPr>
          <p:cNvPr id="10" name="Picture 9"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096000" y="5257800"/>
            <a:ext cx="2005237" cy="145415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58370" name="Picture 2" descr="L:\COOL SCHOOLS 13\MEDIATORS\P6180464.JPG"/>
          <p:cNvPicPr>
            <a:picLocks noChangeAspect="1" noChangeArrowheads="1"/>
          </p:cNvPicPr>
          <p:nvPr/>
        </p:nvPicPr>
        <p:blipFill>
          <a:blip r:embed="rId2" cstate="print"/>
          <a:srcRect/>
          <a:stretch>
            <a:fillRect/>
          </a:stretch>
        </p:blipFill>
        <p:spPr bwMode="auto">
          <a:xfrm>
            <a:off x="323528" y="404664"/>
            <a:ext cx="8496944" cy="6093296"/>
          </a:xfrm>
          <a:prstGeom prst="rect">
            <a:avLst/>
          </a:prstGeom>
          <a:noFill/>
        </p:spPr>
      </p:pic>
      <p:pic>
        <p:nvPicPr>
          <p:cNvPr id="13314" name="Picture 2" descr="ranui sign-new"/>
          <p:cNvPicPr>
            <a:picLocks noChangeAspect="1" noChangeArrowheads="1"/>
          </p:cNvPicPr>
          <p:nvPr/>
        </p:nvPicPr>
        <p:blipFill>
          <a:blip r:embed="rId3" cstate="print"/>
          <a:srcRect/>
          <a:stretch>
            <a:fillRect/>
          </a:stretch>
        </p:blipFill>
        <p:spPr bwMode="auto">
          <a:xfrm>
            <a:off x="7923924" y="5373216"/>
            <a:ext cx="1089279" cy="1286296"/>
          </a:xfrm>
          <a:prstGeom prst="rect">
            <a:avLst/>
          </a:prstGeom>
          <a:noFill/>
          <a:ln w="9525" algn="in">
            <a:noFill/>
            <a:miter lim="800000"/>
            <a:headEnd/>
            <a:tailEnd/>
          </a:ln>
          <a:effectLst/>
        </p:spPr>
      </p:pic>
      <p:sp>
        <p:nvSpPr>
          <p:cNvPr id="7" name="TextBox 6"/>
          <p:cNvSpPr txBox="1"/>
          <p:nvPr/>
        </p:nvSpPr>
        <p:spPr>
          <a:xfrm>
            <a:off x="304800" y="116633"/>
            <a:ext cx="8731696" cy="1224135"/>
          </a:xfrm>
          <a:prstGeom prst="rect">
            <a:avLst/>
          </a:prstGeom>
          <a:solidFill>
            <a:srgbClr val="7030A0"/>
          </a:solidFill>
        </p:spPr>
        <p:txBody>
          <a:bodyPr wrap="square" rtlCol="0">
            <a:spAutoFit/>
          </a:bodyPr>
          <a:lstStyle/>
          <a:p>
            <a:pPr algn="ctr"/>
            <a:r>
              <a:rPr lang="en-NZ" sz="3600" dirty="0">
                <a:solidFill>
                  <a:srgbClr val="FFFF00"/>
                </a:solidFill>
                <a:latin typeface="Arial Rounded MT Bold" pitchFamily="34" charset="0"/>
              </a:rPr>
              <a:t>We are getting new purple hats to match our school uniform</a:t>
            </a:r>
          </a:p>
        </p:txBody>
      </p:sp>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096000" y="5334000"/>
            <a:ext cx="2005237" cy="1143000"/>
          </a:xfrm>
          <a:prstGeom prst="rect">
            <a:avLst/>
          </a:prstGeom>
        </p:spPr>
      </p:pic>
    </p:spTree>
    <p:extLst>
      <p:ext uri="{BB962C8B-B14F-4D97-AF65-F5344CB8AC3E}">
        <p14:creationId xmlns:p14="http://schemas.microsoft.com/office/powerpoint/2010/main" val="2009263721"/>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60418" name="Picture 2" descr="L:\COOL SCHOOLS 13\MEDIATORS\P6190470.JPG"/>
          <p:cNvPicPr>
            <a:picLocks noChangeAspect="1" noChangeArrowheads="1"/>
          </p:cNvPicPr>
          <p:nvPr/>
        </p:nvPicPr>
        <p:blipFill>
          <a:blip r:embed="rId2" cstate="print"/>
          <a:srcRect/>
          <a:stretch>
            <a:fillRect/>
          </a:stretch>
        </p:blipFill>
        <p:spPr bwMode="auto">
          <a:xfrm>
            <a:off x="467544" y="404664"/>
            <a:ext cx="8358467" cy="6268319"/>
          </a:xfrm>
          <a:prstGeom prst="rect">
            <a:avLst/>
          </a:prstGeom>
          <a:noFill/>
        </p:spPr>
      </p:pic>
      <p:pic>
        <p:nvPicPr>
          <p:cNvPr id="14338" name="Picture 2" descr="ranui sign-new"/>
          <p:cNvPicPr>
            <a:picLocks noChangeAspect="1" noChangeArrowheads="1"/>
          </p:cNvPicPr>
          <p:nvPr/>
        </p:nvPicPr>
        <p:blipFill>
          <a:blip r:embed="rId3" cstate="print"/>
          <a:srcRect/>
          <a:stretch>
            <a:fillRect/>
          </a:stretch>
        </p:blipFill>
        <p:spPr bwMode="auto">
          <a:xfrm>
            <a:off x="7884368" y="5373216"/>
            <a:ext cx="1128199" cy="1332256"/>
          </a:xfrm>
          <a:prstGeom prst="rect">
            <a:avLst/>
          </a:prstGeom>
          <a:noFill/>
          <a:ln w="9525" algn="in">
            <a:noFill/>
            <a:miter lim="800000"/>
            <a:headEnd/>
            <a:tailEnd/>
          </a:ln>
          <a:effectLst/>
        </p:spPr>
      </p:pic>
      <p:sp>
        <p:nvSpPr>
          <p:cNvPr id="8" name="TextBox 7"/>
          <p:cNvSpPr txBox="1"/>
          <p:nvPr/>
        </p:nvSpPr>
        <p:spPr>
          <a:xfrm>
            <a:off x="457200" y="116633"/>
            <a:ext cx="8579296" cy="954107"/>
          </a:xfrm>
          <a:prstGeom prst="rect">
            <a:avLst/>
          </a:prstGeom>
          <a:solidFill>
            <a:srgbClr val="7030A0"/>
          </a:solidFill>
        </p:spPr>
        <p:txBody>
          <a:bodyPr wrap="square" rtlCol="0">
            <a:spAutoFit/>
          </a:bodyPr>
          <a:lstStyle/>
          <a:p>
            <a:pPr algn="ctr"/>
            <a:r>
              <a:rPr lang="en-NZ" sz="2800" dirty="0">
                <a:solidFill>
                  <a:srgbClr val="FFFF00"/>
                </a:solidFill>
                <a:latin typeface="Arial Rounded MT Bold" pitchFamily="34" charset="0"/>
              </a:rPr>
              <a:t>Our mediators now help students be safe in the playground ... like on the flying fox</a:t>
            </a:r>
          </a:p>
        </p:txBody>
      </p:sp>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867400" y="5022850"/>
            <a:ext cx="2005237" cy="1835150"/>
          </a:xfrm>
          <a:prstGeom prst="rect">
            <a:avLst/>
          </a:prstGeom>
        </p:spPr>
      </p:pic>
    </p:spTree>
    <p:extLst>
      <p:ext uri="{BB962C8B-B14F-4D97-AF65-F5344CB8AC3E}">
        <p14:creationId xmlns:p14="http://schemas.microsoft.com/office/powerpoint/2010/main" val="529228027"/>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61442" name="Picture 2" descr="L:\COOL SCHOOLS 13\MEDIATORS\P6190471.JPG"/>
          <p:cNvPicPr>
            <a:picLocks noChangeAspect="1" noChangeArrowheads="1"/>
          </p:cNvPicPr>
          <p:nvPr/>
        </p:nvPicPr>
        <p:blipFill>
          <a:blip r:embed="rId2" cstate="print"/>
          <a:srcRect/>
          <a:stretch>
            <a:fillRect/>
          </a:stretch>
        </p:blipFill>
        <p:spPr bwMode="auto">
          <a:xfrm>
            <a:off x="179512" y="188640"/>
            <a:ext cx="8856984" cy="6210690"/>
          </a:xfrm>
          <a:prstGeom prst="rect">
            <a:avLst/>
          </a:prstGeom>
          <a:noFill/>
        </p:spPr>
      </p:pic>
      <p:pic>
        <p:nvPicPr>
          <p:cNvPr id="14338" name="Picture 2" descr="ranui sign-new"/>
          <p:cNvPicPr>
            <a:picLocks noChangeAspect="1" noChangeArrowheads="1"/>
          </p:cNvPicPr>
          <p:nvPr/>
        </p:nvPicPr>
        <p:blipFill>
          <a:blip r:embed="rId3" cstate="print"/>
          <a:srcRect/>
          <a:stretch>
            <a:fillRect/>
          </a:stretch>
        </p:blipFill>
        <p:spPr bwMode="auto">
          <a:xfrm>
            <a:off x="7740352" y="5157192"/>
            <a:ext cx="1283990" cy="1516225"/>
          </a:xfrm>
          <a:prstGeom prst="rect">
            <a:avLst/>
          </a:prstGeom>
          <a:noFill/>
          <a:ln w="9525" algn="in">
            <a:noFill/>
            <a:miter lim="800000"/>
            <a:headEnd/>
            <a:tailEnd/>
          </a:ln>
          <a:effectLst/>
        </p:spPr>
      </p:pic>
      <p:sp>
        <p:nvSpPr>
          <p:cNvPr id="7" name="TextBox 6"/>
          <p:cNvSpPr txBox="1"/>
          <p:nvPr/>
        </p:nvSpPr>
        <p:spPr>
          <a:xfrm>
            <a:off x="152400" y="116632"/>
            <a:ext cx="8884096" cy="523220"/>
          </a:xfrm>
          <a:prstGeom prst="rect">
            <a:avLst/>
          </a:prstGeom>
          <a:solidFill>
            <a:srgbClr val="7030A0"/>
          </a:solidFill>
        </p:spPr>
        <p:txBody>
          <a:bodyPr wrap="square" rtlCol="0">
            <a:spAutoFit/>
          </a:bodyPr>
          <a:lstStyle/>
          <a:p>
            <a:pPr algn="ctr"/>
            <a:r>
              <a:rPr lang="en-NZ" sz="2800" dirty="0" err="1">
                <a:solidFill>
                  <a:srgbClr val="FFFF00"/>
                </a:solidFill>
                <a:latin typeface="Arial Rounded MT Bold" pitchFamily="34" charset="0"/>
              </a:rPr>
              <a:t>Tuakana</a:t>
            </a:r>
            <a:r>
              <a:rPr lang="en-NZ" sz="2800" dirty="0">
                <a:solidFill>
                  <a:srgbClr val="FFFF00"/>
                </a:solidFill>
                <a:latin typeface="Arial Rounded MT Bold" pitchFamily="34" charset="0"/>
              </a:rPr>
              <a:t> are looking after </a:t>
            </a:r>
            <a:r>
              <a:rPr lang="en-NZ" sz="2800" dirty="0" err="1">
                <a:solidFill>
                  <a:srgbClr val="FFFF00"/>
                </a:solidFill>
                <a:latin typeface="Arial Rounded MT Bold" pitchFamily="34" charset="0"/>
              </a:rPr>
              <a:t>Teina</a:t>
            </a:r>
            <a:endParaRPr lang="en-NZ" sz="2800" dirty="0">
              <a:solidFill>
                <a:srgbClr val="FFFF00"/>
              </a:solidFill>
              <a:latin typeface="Arial Rounded MT Bold" pitchFamily="34" charset="0"/>
            </a:endParaRPr>
          </a:p>
        </p:txBody>
      </p:sp>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5943601" y="4724400"/>
            <a:ext cx="1676400" cy="1835150"/>
          </a:xfrm>
          <a:prstGeom prst="rect">
            <a:avLst/>
          </a:prstGeom>
        </p:spPr>
      </p:pic>
    </p:spTree>
    <p:extLst>
      <p:ext uri="{BB962C8B-B14F-4D97-AF65-F5344CB8AC3E}">
        <p14:creationId xmlns:p14="http://schemas.microsoft.com/office/powerpoint/2010/main" val="529228027"/>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4338" name="Picture 2" descr="ranui sign-new"/>
          <p:cNvPicPr>
            <a:picLocks noChangeAspect="1" noChangeArrowheads="1"/>
          </p:cNvPicPr>
          <p:nvPr/>
        </p:nvPicPr>
        <p:blipFill>
          <a:blip r:embed="rId2" cstate="print"/>
          <a:srcRect/>
          <a:stretch>
            <a:fillRect/>
          </a:stretch>
        </p:blipFill>
        <p:spPr bwMode="auto">
          <a:xfrm>
            <a:off x="7092280" y="4365103"/>
            <a:ext cx="1920924" cy="2268361"/>
          </a:xfrm>
          <a:prstGeom prst="rect">
            <a:avLst/>
          </a:prstGeom>
          <a:noFill/>
          <a:ln w="9525" algn="in">
            <a:noFill/>
            <a:miter lim="800000"/>
            <a:headEnd/>
            <a:tailEnd/>
          </a:ln>
          <a:effectLst/>
        </p:spPr>
      </p:pic>
      <p:pic>
        <p:nvPicPr>
          <p:cNvPr id="62466" name="Picture 2" descr="L:\COOL SCHOOLS 13\MEDIATORS\P6180465.JPG"/>
          <p:cNvPicPr>
            <a:picLocks noChangeAspect="1" noChangeArrowheads="1"/>
          </p:cNvPicPr>
          <p:nvPr/>
        </p:nvPicPr>
        <p:blipFill>
          <a:blip r:embed="rId3" cstate="print"/>
          <a:srcRect/>
          <a:stretch>
            <a:fillRect/>
          </a:stretch>
        </p:blipFill>
        <p:spPr bwMode="auto">
          <a:xfrm>
            <a:off x="323528" y="548680"/>
            <a:ext cx="8688965" cy="6120680"/>
          </a:xfrm>
          <a:prstGeom prst="rect">
            <a:avLst/>
          </a:prstGeom>
          <a:noFill/>
        </p:spPr>
      </p:pic>
      <p:pic>
        <p:nvPicPr>
          <p:cNvPr id="7" name="Picture 2" descr="ranui sign-new"/>
          <p:cNvPicPr>
            <a:picLocks noChangeAspect="1" noChangeArrowheads="1"/>
          </p:cNvPicPr>
          <p:nvPr/>
        </p:nvPicPr>
        <p:blipFill>
          <a:blip r:embed="rId2" cstate="print"/>
          <a:srcRect/>
          <a:stretch>
            <a:fillRect/>
          </a:stretch>
        </p:blipFill>
        <p:spPr bwMode="auto">
          <a:xfrm>
            <a:off x="7956376" y="5445224"/>
            <a:ext cx="1074320" cy="1268632"/>
          </a:xfrm>
          <a:prstGeom prst="rect">
            <a:avLst/>
          </a:prstGeom>
          <a:noFill/>
          <a:ln w="9525" algn="in">
            <a:noFill/>
            <a:miter lim="800000"/>
            <a:headEnd/>
            <a:tailEnd/>
          </a:ln>
          <a:effectLst/>
        </p:spPr>
      </p:pic>
      <p:sp>
        <p:nvSpPr>
          <p:cNvPr id="8" name="TextBox 7"/>
          <p:cNvSpPr txBox="1"/>
          <p:nvPr/>
        </p:nvSpPr>
        <p:spPr>
          <a:xfrm>
            <a:off x="304800" y="116632"/>
            <a:ext cx="8659688" cy="1200329"/>
          </a:xfrm>
          <a:prstGeom prst="rect">
            <a:avLst/>
          </a:prstGeom>
          <a:solidFill>
            <a:srgbClr val="7030A0"/>
          </a:solidFill>
        </p:spPr>
        <p:txBody>
          <a:bodyPr wrap="square" rtlCol="0">
            <a:spAutoFit/>
          </a:bodyPr>
          <a:lstStyle/>
          <a:p>
            <a:pPr algn="ctr"/>
            <a:r>
              <a:rPr lang="en-NZ" sz="2400" dirty="0" err="1">
                <a:solidFill>
                  <a:srgbClr val="FFFF00"/>
                </a:solidFill>
                <a:latin typeface="Arial Rounded MT Bold" pitchFamily="34" charset="0"/>
              </a:rPr>
              <a:t>Ilaisaane</a:t>
            </a:r>
            <a:r>
              <a:rPr lang="en-NZ" sz="2400" dirty="0">
                <a:solidFill>
                  <a:srgbClr val="FFFF00"/>
                </a:solidFill>
                <a:latin typeface="Arial Rounded MT Bold" pitchFamily="34" charset="0"/>
              </a:rPr>
              <a:t> and Rebekah are our head mediators – they help Whaea Del make sure everyone is out on duty each day</a:t>
            </a:r>
          </a:p>
        </p:txBody>
      </p:sp>
      <p:pic>
        <p:nvPicPr>
          <p:cNvPr id="9" name="Picture 8"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304800" y="5022850"/>
            <a:ext cx="2005237" cy="1835150"/>
          </a:xfrm>
          <a:prstGeom prst="rect">
            <a:avLst/>
          </a:prstGeom>
        </p:spPr>
      </p:pic>
    </p:spTree>
    <p:extLst>
      <p:ext uri="{BB962C8B-B14F-4D97-AF65-F5344CB8AC3E}">
        <p14:creationId xmlns:p14="http://schemas.microsoft.com/office/powerpoint/2010/main" val="529228027"/>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64515" name="Picture 3" descr="G:\DCIM\100OLYMP\P6120375.JPG"/>
          <p:cNvPicPr>
            <a:picLocks noChangeAspect="1" noChangeArrowheads="1"/>
          </p:cNvPicPr>
          <p:nvPr/>
        </p:nvPicPr>
        <p:blipFill>
          <a:blip r:embed="rId2" cstate="print"/>
          <a:srcRect/>
          <a:stretch>
            <a:fillRect/>
          </a:stretch>
        </p:blipFill>
        <p:spPr bwMode="auto">
          <a:xfrm>
            <a:off x="179512" y="188640"/>
            <a:ext cx="8784976" cy="6426169"/>
          </a:xfrm>
          <a:prstGeom prst="rect">
            <a:avLst/>
          </a:prstGeom>
          <a:noFill/>
        </p:spPr>
      </p:pic>
      <p:pic>
        <p:nvPicPr>
          <p:cNvPr id="14338" name="Picture 2" descr="ranui sign-new"/>
          <p:cNvPicPr>
            <a:picLocks noChangeAspect="1" noChangeArrowheads="1"/>
          </p:cNvPicPr>
          <p:nvPr/>
        </p:nvPicPr>
        <p:blipFill>
          <a:blip r:embed="rId3" cstate="print"/>
          <a:srcRect/>
          <a:stretch>
            <a:fillRect/>
          </a:stretch>
        </p:blipFill>
        <p:spPr bwMode="auto">
          <a:xfrm>
            <a:off x="7945984" y="5373216"/>
            <a:ext cx="1067220" cy="1260248"/>
          </a:xfrm>
          <a:prstGeom prst="rect">
            <a:avLst/>
          </a:prstGeom>
          <a:noFill/>
          <a:ln w="9525" algn="in">
            <a:noFill/>
            <a:miter lim="800000"/>
            <a:headEnd/>
            <a:tailEnd/>
          </a:ln>
          <a:effectLst/>
        </p:spPr>
      </p:pic>
      <p:sp>
        <p:nvSpPr>
          <p:cNvPr id="9" name="TextBox 8"/>
          <p:cNvSpPr txBox="1"/>
          <p:nvPr/>
        </p:nvSpPr>
        <p:spPr>
          <a:xfrm>
            <a:off x="152400" y="116632"/>
            <a:ext cx="8812088" cy="864096"/>
          </a:xfrm>
          <a:prstGeom prst="rect">
            <a:avLst/>
          </a:prstGeom>
          <a:solidFill>
            <a:srgbClr val="7030A0"/>
          </a:solidFill>
        </p:spPr>
        <p:txBody>
          <a:bodyPr wrap="square" rtlCol="0">
            <a:spAutoFit/>
          </a:bodyPr>
          <a:lstStyle/>
          <a:p>
            <a:pPr algn="ctr"/>
            <a:r>
              <a:rPr lang="en-NZ" sz="2400" dirty="0" err="1">
                <a:solidFill>
                  <a:srgbClr val="FFFF00"/>
                </a:solidFill>
                <a:latin typeface="Arial Rounded MT Bold" pitchFamily="34" charset="0"/>
              </a:rPr>
              <a:t>Ilaisaane</a:t>
            </a:r>
            <a:r>
              <a:rPr lang="en-NZ" sz="2400" dirty="0">
                <a:solidFill>
                  <a:srgbClr val="FFFF00"/>
                </a:solidFill>
                <a:latin typeface="Arial Rounded MT Bold" pitchFamily="34" charset="0"/>
              </a:rPr>
              <a:t> and Rebekah met His Holiness the 14</a:t>
            </a:r>
            <a:r>
              <a:rPr lang="en-NZ" sz="2400" baseline="30000" dirty="0">
                <a:solidFill>
                  <a:srgbClr val="FFFF00"/>
                </a:solidFill>
                <a:latin typeface="Arial Rounded MT Bold" pitchFamily="34" charset="0"/>
              </a:rPr>
              <a:t>th</a:t>
            </a:r>
            <a:r>
              <a:rPr lang="en-NZ" sz="2400" dirty="0">
                <a:solidFill>
                  <a:srgbClr val="FFFF00"/>
                </a:solidFill>
                <a:latin typeface="Arial Rounded MT Bold" pitchFamily="34" charset="0"/>
              </a:rPr>
              <a:t> Dalai Lama last week with the Peace Foundation</a:t>
            </a:r>
          </a:p>
        </p:txBody>
      </p:sp>
      <p:sp>
        <p:nvSpPr>
          <p:cNvPr id="7" name="TextBox 6"/>
          <p:cNvSpPr txBox="1"/>
          <p:nvPr/>
        </p:nvSpPr>
        <p:spPr>
          <a:xfrm>
            <a:off x="241128" y="5750713"/>
            <a:ext cx="7704856" cy="830997"/>
          </a:xfrm>
          <a:prstGeom prst="rect">
            <a:avLst/>
          </a:prstGeom>
          <a:solidFill>
            <a:srgbClr val="7030A0"/>
          </a:solidFill>
        </p:spPr>
        <p:txBody>
          <a:bodyPr wrap="square" rtlCol="0">
            <a:spAutoFit/>
          </a:bodyPr>
          <a:lstStyle/>
          <a:p>
            <a:pPr algn="ctr"/>
            <a:r>
              <a:rPr lang="en-NZ" sz="2400" dirty="0">
                <a:solidFill>
                  <a:srgbClr val="FFFF00"/>
                </a:solidFill>
                <a:latin typeface="Arial Rounded MT Bold" pitchFamily="34" charset="0"/>
              </a:rPr>
              <a:t>That was an incredible experience and one we will remember always.</a:t>
            </a:r>
          </a:p>
        </p:txBody>
      </p:sp>
    </p:spTree>
    <p:extLst>
      <p:ext uri="{BB962C8B-B14F-4D97-AF65-F5344CB8AC3E}">
        <p14:creationId xmlns:p14="http://schemas.microsoft.com/office/powerpoint/2010/main" val="529228027"/>
      </p:ext>
    </p:extLst>
  </p:cSld>
  <p:clrMapOvr>
    <a:masterClrMapping/>
  </p:clrMapOvr>
  <p:transition>
    <p:dissolve/>
  </p:transition>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628800"/>
            <a:ext cx="8229600" cy="1368152"/>
          </a:xfrm>
        </p:spPr>
        <p:txBody>
          <a:bodyPr>
            <a:noAutofit/>
          </a:bodyPr>
          <a:lstStyle/>
          <a:p>
            <a:pPr fontAlgn="auto">
              <a:spcAft>
                <a:spcPts val="0"/>
              </a:spcAft>
              <a:defRPr/>
            </a:pPr>
            <a:r>
              <a:rPr lang="en-GB" sz="4000" dirty="0" err="1">
                <a:latin typeface="Arial Rounded MT Bold" pitchFamily="34" charset="0"/>
              </a:rPr>
              <a:t>Ranui</a:t>
            </a:r>
            <a:r>
              <a:rPr lang="en-GB" sz="4000" dirty="0">
                <a:latin typeface="Arial Rounded MT Bold" pitchFamily="34" charset="0"/>
              </a:rPr>
              <a:t> school Mediators are wonderful role models to all our </a:t>
            </a:r>
            <a:r>
              <a:rPr lang="en-GB" sz="4000" dirty="0" err="1">
                <a:latin typeface="Arial Rounded MT Bold" pitchFamily="34" charset="0"/>
              </a:rPr>
              <a:t>Tamariki</a:t>
            </a:r>
            <a:r>
              <a:rPr lang="en-GB" sz="4400" dirty="0">
                <a:latin typeface="Arial Rounded MT Bold" pitchFamily="34" charset="0"/>
              </a:rPr>
              <a:t>.</a:t>
            </a: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4338" name="Picture 2" descr="ranui sign-new"/>
          <p:cNvPicPr>
            <a:picLocks noChangeAspect="1" noChangeArrowheads="1"/>
          </p:cNvPicPr>
          <p:nvPr/>
        </p:nvPicPr>
        <p:blipFill>
          <a:blip r:embed="rId2" cstate="print"/>
          <a:srcRect/>
          <a:stretch>
            <a:fillRect/>
          </a:stretch>
        </p:blipFill>
        <p:spPr bwMode="auto">
          <a:xfrm>
            <a:off x="3275856" y="3330944"/>
            <a:ext cx="2736304" cy="3231218"/>
          </a:xfrm>
          <a:prstGeom prst="rect">
            <a:avLst/>
          </a:prstGeom>
          <a:noFill/>
          <a:ln w="9525" algn="in">
            <a:noFill/>
            <a:miter lim="800000"/>
            <a:headEnd/>
            <a:tailEnd/>
          </a:ln>
          <a:effectLst/>
        </p:spPr>
      </p:pic>
      <p:pic>
        <p:nvPicPr>
          <p:cNvPr id="65538" name="Picture 2" descr="G:\DCIM\100OLYMP\P6180459.JPG"/>
          <p:cNvPicPr>
            <a:picLocks noChangeAspect="1" noChangeArrowheads="1"/>
          </p:cNvPicPr>
          <p:nvPr/>
        </p:nvPicPr>
        <p:blipFill>
          <a:blip r:embed="rId3" cstate="print"/>
          <a:srcRect/>
          <a:stretch>
            <a:fillRect/>
          </a:stretch>
        </p:blipFill>
        <p:spPr bwMode="auto">
          <a:xfrm>
            <a:off x="2123728" y="2996952"/>
            <a:ext cx="4824536" cy="3618402"/>
          </a:xfrm>
          <a:prstGeom prst="rect">
            <a:avLst/>
          </a:prstGeom>
          <a:noFill/>
        </p:spPr>
      </p:pic>
      <p:pic>
        <p:nvPicPr>
          <p:cNvPr id="7" name="Picture 2" descr="ranui sign-new"/>
          <p:cNvPicPr>
            <a:picLocks noChangeAspect="1" noChangeArrowheads="1"/>
          </p:cNvPicPr>
          <p:nvPr/>
        </p:nvPicPr>
        <p:blipFill>
          <a:blip r:embed="rId2" cstate="print"/>
          <a:srcRect/>
          <a:stretch>
            <a:fillRect/>
          </a:stretch>
        </p:blipFill>
        <p:spPr bwMode="auto">
          <a:xfrm>
            <a:off x="7315200" y="5257800"/>
            <a:ext cx="1162521" cy="1372785"/>
          </a:xfrm>
          <a:prstGeom prst="rect">
            <a:avLst/>
          </a:prstGeom>
          <a:noFill/>
          <a:ln w="9525" algn="in">
            <a:noFill/>
            <a:miter lim="800000"/>
            <a:headEnd/>
            <a:tailEnd/>
          </a:ln>
          <a:effectLst/>
        </p:spPr>
      </p:pic>
      <p:pic>
        <p:nvPicPr>
          <p:cNvPr id="8" name="Picture 7"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2743200"/>
            <a:ext cx="2005237" cy="1835150"/>
          </a:xfrm>
          <a:prstGeom prst="rect">
            <a:avLst/>
          </a:prstGeom>
        </p:spPr>
      </p:pic>
    </p:spTree>
    <p:extLst>
      <p:ext uri="{BB962C8B-B14F-4D97-AF65-F5344CB8AC3E}">
        <p14:creationId xmlns:p14="http://schemas.microsoft.com/office/powerpoint/2010/main" val="529228027"/>
      </p:ext>
    </p:extLst>
  </p:cSld>
  <p:clrMapOvr>
    <a:masterClrMapping/>
  </p:clrMapOvr>
  <p:transition>
    <p:dissolve/>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3068960"/>
            <a:ext cx="8229600" cy="1368152"/>
          </a:xfrm>
        </p:spPr>
        <p:txBody>
          <a:bodyPr>
            <a:noAutofit/>
          </a:bodyPr>
          <a:lstStyle/>
          <a:p>
            <a:pPr fontAlgn="auto">
              <a:spcAft>
                <a:spcPts val="0"/>
              </a:spcAft>
              <a:defRPr/>
            </a:pPr>
            <a:r>
              <a:rPr lang="en-GB" sz="4000" dirty="0">
                <a:latin typeface="Arial Rounded MT Bold" pitchFamily="34" charset="0"/>
              </a:rPr>
              <a:t>we are learning to be ........... ....</a:t>
            </a:r>
            <a:br>
              <a:rPr lang="en-GB" sz="4000" dirty="0">
                <a:latin typeface="Arial Rounded MT Bold" pitchFamily="34" charset="0"/>
              </a:rPr>
            </a:br>
            <a:r>
              <a:rPr lang="en-GB" sz="4000" dirty="0">
                <a:latin typeface="Arial Rounded MT Bold" pitchFamily="34" charset="0"/>
              </a:rPr>
              <a:t>“happy, Healthy, Harmonious and high achieving with respect at the heart of all we do and say</a:t>
            </a:r>
            <a:endParaRPr lang="en-GB" sz="4400" dirty="0">
              <a:latin typeface="Arial Rounded MT Bold" pitchFamily="34" charset="0"/>
            </a:endParaRPr>
          </a:p>
        </p:txBody>
      </p:sp>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4338" name="Picture 2" descr="ranui sign-new"/>
          <p:cNvPicPr>
            <a:picLocks noChangeAspect="1" noChangeArrowheads="1"/>
          </p:cNvPicPr>
          <p:nvPr/>
        </p:nvPicPr>
        <p:blipFill>
          <a:blip r:embed="rId2" cstate="print"/>
          <a:srcRect/>
          <a:stretch>
            <a:fillRect/>
          </a:stretch>
        </p:blipFill>
        <p:spPr bwMode="auto">
          <a:xfrm>
            <a:off x="4419600" y="4902263"/>
            <a:ext cx="1656184" cy="1955737"/>
          </a:xfrm>
          <a:prstGeom prst="rect">
            <a:avLst/>
          </a:prstGeom>
          <a:noFill/>
          <a:ln w="9525" algn="in">
            <a:noFill/>
            <a:miter lim="800000"/>
            <a:headEnd/>
            <a:tailEnd/>
          </a:ln>
          <a:effectLst/>
        </p:spPr>
      </p:pic>
      <p:pic>
        <p:nvPicPr>
          <p:cNvPr id="6" name="Picture 5"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981200" y="4572000"/>
            <a:ext cx="2005237" cy="2286000"/>
          </a:xfrm>
          <a:prstGeom prst="rect">
            <a:avLst/>
          </a:prstGeom>
        </p:spPr>
      </p:pic>
    </p:spTree>
    <p:extLst>
      <p:ext uri="{BB962C8B-B14F-4D97-AF65-F5344CB8AC3E}">
        <p14:creationId xmlns:p14="http://schemas.microsoft.com/office/powerpoint/2010/main" val="529228027"/>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4581128"/>
            <a:ext cx="8229600" cy="792088"/>
          </a:xfrm>
        </p:spPr>
        <p:txBody>
          <a:bodyPr>
            <a:noAutofit/>
          </a:bodyPr>
          <a:lstStyle/>
          <a:p>
            <a:pPr fontAlgn="auto">
              <a:spcAft>
                <a:spcPts val="0"/>
              </a:spcAft>
              <a:defRPr/>
            </a:pPr>
            <a:r>
              <a:rPr lang="en-NZ" sz="4000" dirty="0">
                <a:latin typeface="Arial Rounded MT Bold" pitchFamily="34" charset="0"/>
              </a:rPr>
              <a:t>So.... We decided to enlist the help of the peace foundation and bring the  </a:t>
            </a:r>
            <a:br>
              <a:rPr lang="en-NZ" sz="4000" dirty="0">
                <a:latin typeface="Arial Rounded MT Bold" pitchFamily="34" charset="0"/>
              </a:rPr>
            </a:br>
            <a:r>
              <a:rPr lang="en-NZ" sz="4000" dirty="0">
                <a:latin typeface="Arial Rounded MT Bold" pitchFamily="34" charset="0"/>
              </a:rPr>
              <a:t>cool school  mediation </a:t>
            </a:r>
            <a:br>
              <a:rPr lang="en-NZ" sz="4000" dirty="0">
                <a:latin typeface="Arial Rounded MT Bold" pitchFamily="34" charset="0"/>
              </a:rPr>
            </a:br>
            <a:r>
              <a:rPr lang="en-NZ" sz="4000" dirty="0">
                <a:latin typeface="Arial Rounded MT Bold" pitchFamily="34" charset="0"/>
              </a:rPr>
              <a:t>programme to</a:t>
            </a:r>
            <a:br>
              <a:rPr lang="en-NZ" sz="4000" dirty="0">
                <a:latin typeface="Arial Rounded MT Bold" pitchFamily="34" charset="0"/>
              </a:rPr>
            </a:br>
            <a:r>
              <a:rPr lang="en-NZ" sz="4000" dirty="0" err="1">
                <a:latin typeface="Arial Rounded MT Bold" pitchFamily="34" charset="0"/>
              </a:rPr>
              <a:t>ranui</a:t>
            </a:r>
            <a:r>
              <a:rPr lang="en-NZ" sz="4000" dirty="0">
                <a:latin typeface="Arial Rounded MT Bold" pitchFamily="34" charset="0"/>
              </a:rPr>
              <a:t> school</a:t>
            </a:r>
            <a:endParaRPr lang="en-GB" sz="4000" dirty="0">
              <a:latin typeface="Arial Rounded MT Bold" pitchFamily="34" charset="0"/>
            </a:endParaRPr>
          </a:p>
        </p:txBody>
      </p:sp>
      <p:sp>
        <p:nvSpPr>
          <p:cNvPr id="3075" name="Rectangle 3"/>
          <p:cNvSpPr>
            <a:spLocks noGrp="1" noChangeArrowheads="1"/>
          </p:cNvSpPr>
          <p:nvPr>
            <p:ph type="subTitle" idx="1"/>
          </p:nvPr>
        </p:nvSpPr>
        <p:spPr>
          <a:xfrm>
            <a:off x="539552" y="1196752"/>
            <a:ext cx="8424936" cy="5040560"/>
          </a:xfrm>
        </p:spPr>
        <p:txBody>
          <a:bodyPr/>
          <a:lstStyle/>
          <a:p>
            <a:endParaRPr lang="en-NZ" sz="3600" dirty="0">
              <a:latin typeface="Arial Rounded MT Bold" pitchFamily="34" charset="0"/>
            </a:endParaRPr>
          </a:p>
          <a:p>
            <a:endParaRPr lang="en-GB" dirty="0"/>
          </a:p>
        </p:txBody>
      </p:sp>
      <p:pic>
        <p:nvPicPr>
          <p:cNvPr id="4098" name="Picture 2" descr="ranui sign-new"/>
          <p:cNvPicPr>
            <a:picLocks noChangeAspect="1" noChangeArrowheads="1"/>
          </p:cNvPicPr>
          <p:nvPr/>
        </p:nvPicPr>
        <p:blipFill>
          <a:blip r:embed="rId2" cstate="print"/>
          <a:srcRect/>
          <a:stretch>
            <a:fillRect/>
          </a:stretch>
        </p:blipFill>
        <p:spPr bwMode="auto">
          <a:xfrm>
            <a:off x="8028384" y="5517232"/>
            <a:ext cx="912812" cy="1077912"/>
          </a:xfrm>
          <a:prstGeom prst="rect">
            <a:avLst/>
          </a:prstGeom>
          <a:noFill/>
          <a:ln w="9525" algn="in">
            <a:noFill/>
            <a:miter lim="800000"/>
            <a:headEnd/>
            <a:tailEnd/>
          </a:ln>
          <a:effectLst/>
        </p:spPr>
      </p:pic>
      <p:pic>
        <p:nvPicPr>
          <p:cNvPr id="5" name="Picture 4" descr="Cool Schools logo - purple copy.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228600" y="5022850"/>
            <a:ext cx="2005237" cy="1835150"/>
          </a:xfrm>
          <a:prstGeom prst="rect">
            <a:avLst/>
          </a:prstGeom>
        </p:spPr>
      </p:pic>
    </p:spTree>
  </p:cSld>
  <p:clrMapOvr>
    <a:masterClrMapping/>
  </p:clrMapOvr>
  <p:transition>
    <p:dissolve/>
  </p:transition>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467544" y="6021288"/>
            <a:ext cx="8424936" cy="504056"/>
          </a:xfrm>
        </p:spPr>
        <p:txBody>
          <a:bodyPr/>
          <a:lstStyle/>
          <a:p>
            <a:endParaRPr lang="en-NZ" sz="3600" dirty="0">
              <a:latin typeface="Arial Rounded MT Bold" pitchFamily="34" charset="0"/>
            </a:endParaRPr>
          </a:p>
          <a:p>
            <a:endParaRPr lang="en-GB" dirty="0"/>
          </a:p>
        </p:txBody>
      </p:sp>
      <p:pic>
        <p:nvPicPr>
          <p:cNvPr id="14338" name="Picture 2" descr="ranui sign-new"/>
          <p:cNvPicPr>
            <a:picLocks noChangeAspect="1" noChangeArrowheads="1"/>
          </p:cNvPicPr>
          <p:nvPr/>
        </p:nvPicPr>
        <p:blipFill>
          <a:blip r:embed="rId2" cstate="print"/>
          <a:srcRect/>
          <a:stretch>
            <a:fillRect/>
          </a:stretch>
        </p:blipFill>
        <p:spPr bwMode="auto">
          <a:xfrm>
            <a:off x="395536" y="188640"/>
            <a:ext cx="5518825" cy="6336704"/>
          </a:xfrm>
          <a:prstGeom prst="rect">
            <a:avLst/>
          </a:prstGeom>
          <a:noFill/>
          <a:ln w="9525" algn="in">
            <a:noFill/>
            <a:miter lim="800000"/>
            <a:headEnd/>
            <a:tailEnd/>
          </a:ln>
          <a:effectLst/>
        </p:spPr>
      </p:pic>
      <p:sp>
        <p:nvSpPr>
          <p:cNvPr id="7" name="TextBox 6"/>
          <p:cNvSpPr txBox="1"/>
          <p:nvPr/>
        </p:nvSpPr>
        <p:spPr>
          <a:xfrm>
            <a:off x="6228184" y="476672"/>
            <a:ext cx="2592288" cy="5632311"/>
          </a:xfrm>
          <a:prstGeom prst="rect">
            <a:avLst/>
          </a:prstGeom>
          <a:solidFill>
            <a:srgbClr val="7030A0"/>
          </a:solidFill>
        </p:spPr>
        <p:txBody>
          <a:bodyPr wrap="square" rtlCol="0">
            <a:spAutoFit/>
          </a:bodyPr>
          <a:lstStyle/>
          <a:p>
            <a:pPr algn="ctr"/>
            <a:r>
              <a:rPr lang="en-NZ" sz="3600" b="1" dirty="0">
                <a:solidFill>
                  <a:srgbClr val="FFFF00"/>
                </a:solidFill>
                <a:latin typeface="Arial Rounded MT Bold" pitchFamily="34" charset="0"/>
              </a:rPr>
              <a:t>Presented by </a:t>
            </a:r>
          </a:p>
          <a:p>
            <a:pPr algn="ctr"/>
            <a:r>
              <a:rPr lang="en-NZ" sz="3600" b="1" dirty="0" err="1">
                <a:solidFill>
                  <a:srgbClr val="FFFF00"/>
                </a:solidFill>
                <a:latin typeface="Arial Rounded MT Bold" pitchFamily="34" charset="0"/>
              </a:rPr>
              <a:t>Ranui</a:t>
            </a:r>
            <a:r>
              <a:rPr lang="en-NZ" sz="3600" b="1" dirty="0">
                <a:solidFill>
                  <a:srgbClr val="FFFF00"/>
                </a:solidFill>
                <a:latin typeface="Arial Rounded MT Bold" pitchFamily="34" charset="0"/>
              </a:rPr>
              <a:t> Mediators....</a:t>
            </a:r>
          </a:p>
          <a:p>
            <a:pPr algn="ctr"/>
            <a:endParaRPr lang="en-NZ" sz="3600" b="1" dirty="0">
              <a:solidFill>
                <a:srgbClr val="FFFF00"/>
              </a:solidFill>
              <a:latin typeface="Arial Rounded MT Bold" pitchFamily="34" charset="0"/>
            </a:endParaRPr>
          </a:p>
          <a:p>
            <a:pPr algn="ctr"/>
            <a:r>
              <a:rPr lang="en-NZ" sz="3600" b="1" dirty="0" err="1">
                <a:solidFill>
                  <a:srgbClr val="FFFF00"/>
                </a:solidFill>
                <a:latin typeface="Arial Rounded MT Bold" pitchFamily="34" charset="0"/>
              </a:rPr>
              <a:t>Ilaisaane</a:t>
            </a:r>
            <a:endParaRPr lang="en-NZ" sz="3600" b="1" dirty="0">
              <a:solidFill>
                <a:srgbClr val="FFFF00"/>
              </a:solidFill>
              <a:latin typeface="Arial Rounded MT Bold" pitchFamily="34" charset="0"/>
            </a:endParaRPr>
          </a:p>
          <a:p>
            <a:pPr algn="ctr"/>
            <a:r>
              <a:rPr lang="en-NZ" sz="3600" b="1" dirty="0" err="1">
                <a:solidFill>
                  <a:srgbClr val="FFFF00"/>
                </a:solidFill>
                <a:latin typeface="Arial Rounded MT Bold" pitchFamily="34" charset="0"/>
              </a:rPr>
              <a:t>Rebekah</a:t>
            </a:r>
            <a:endParaRPr lang="en-NZ" sz="3600" b="1" dirty="0">
              <a:solidFill>
                <a:srgbClr val="FFFF00"/>
              </a:solidFill>
              <a:latin typeface="Arial Rounded MT Bold" pitchFamily="34" charset="0"/>
            </a:endParaRPr>
          </a:p>
          <a:p>
            <a:pPr algn="ctr"/>
            <a:r>
              <a:rPr lang="en-NZ" sz="3600" b="1" dirty="0">
                <a:solidFill>
                  <a:srgbClr val="FFFF00"/>
                </a:solidFill>
                <a:latin typeface="Arial Rounded MT Bold" pitchFamily="34" charset="0"/>
              </a:rPr>
              <a:t>Robert</a:t>
            </a:r>
          </a:p>
          <a:p>
            <a:pPr algn="ctr"/>
            <a:r>
              <a:rPr lang="en-NZ" sz="3600" b="1" dirty="0">
                <a:solidFill>
                  <a:srgbClr val="FFFF00"/>
                </a:solidFill>
                <a:latin typeface="Arial Rounded MT Bold" pitchFamily="34" charset="0"/>
              </a:rPr>
              <a:t>Eden</a:t>
            </a:r>
          </a:p>
        </p:txBody>
      </p:sp>
    </p:spTree>
    <p:extLst>
      <p:ext uri="{BB962C8B-B14F-4D97-AF65-F5344CB8AC3E}">
        <p14:creationId xmlns:p14="http://schemas.microsoft.com/office/powerpoint/2010/main" val="529228027"/>
      </p:ext>
    </p:extLst>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pic>
        <p:nvPicPr>
          <p:cNvPr id="8" name="Picture 4" descr="Picture 00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Rectangle 8"/>
          <p:cNvSpPr/>
          <p:nvPr/>
        </p:nvSpPr>
        <p:spPr>
          <a:xfrm>
            <a:off x="251520" y="116632"/>
            <a:ext cx="8712968" cy="1569660"/>
          </a:xfrm>
          <a:prstGeom prst="rect">
            <a:avLst/>
          </a:prstGeom>
          <a:solidFill>
            <a:srgbClr val="7030A0"/>
          </a:solidFill>
        </p:spPr>
        <p:txBody>
          <a:bodyPr wrap="square">
            <a:spAutoFit/>
          </a:bodyPr>
          <a:lstStyle/>
          <a:p>
            <a:r>
              <a:rPr lang="en-NZ" sz="3200" dirty="0">
                <a:solidFill>
                  <a:srgbClr val="FFFF00"/>
                </a:solidFill>
                <a:latin typeface="Arial Rounded MT Bold" pitchFamily="34" charset="0"/>
              </a:rPr>
              <a:t>Students applied to be mediators and we began our training – the training needed to be meaningful and fun ...</a:t>
            </a:r>
            <a:endParaRPr lang="en-NZ" sz="3200" dirty="0">
              <a:solidFill>
                <a:srgbClr val="FFFF00"/>
              </a:solidFill>
            </a:endParaRPr>
          </a:p>
        </p:txBody>
      </p:sp>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4" descr="Picture 00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0" y="188640"/>
            <a:ext cx="8748464" cy="646331"/>
          </a:xfrm>
          <a:prstGeom prst="rect">
            <a:avLst/>
          </a:prstGeom>
          <a:solidFill>
            <a:srgbClr val="7030A0"/>
          </a:solidFill>
        </p:spPr>
        <p:txBody>
          <a:bodyPr wrap="square">
            <a:spAutoFit/>
          </a:bodyPr>
          <a:lstStyle/>
          <a:p>
            <a:pPr algn="ctr"/>
            <a:r>
              <a:rPr lang="en-NZ" sz="3600" dirty="0">
                <a:solidFill>
                  <a:srgbClr val="FFFF00"/>
                </a:solidFill>
                <a:latin typeface="Arial Rounded MT Bold" pitchFamily="34" charset="0"/>
              </a:rPr>
              <a:t>We had lots of fun doing our role plays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4" descr="Picture 00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0" y="116632"/>
            <a:ext cx="8388424" cy="1200329"/>
          </a:xfrm>
          <a:prstGeom prst="rect">
            <a:avLst/>
          </a:prstGeom>
          <a:solidFill>
            <a:srgbClr val="7030A0"/>
          </a:solidFill>
        </p:spPr>
        <p:txBody>
          <a:bodyPr wrap="square">
            <a:spAutoFit/>
          </a:bodyPr>
          <a:lstStyle/>
          <a:p>
            <a:pPr algn="ctr"/>
            <a:r>
              <a:rPr lang="en-NZ" sz="3600" b="1" dirty="0">
                <a:solidFill>
                  <a:srgbClr val="FFFF00"/>
                </a:solidFill>
                <a:latin typeface="Arial Rounded MT Bold" pitchFamily="34" charset="0"/>
              </a:rPr>
              <a:t>We all took turns to act  and to be mediators – it was cool fun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4" descr="Picture 00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52400" y="0"/>
            <a:ext cx="8236024" cy="1754326"/>
          </a:xfrm>
          <a:prstGeom prst="rect">
            <a:avLst/>
          </a:prstGeom>
          <a:solidFill>
            <a:srgbClr val="7030A0"/>
          </a:solidFill>
        </p:spPr>
        <p:txBody>
          <a:bodyPr wrap="square">
            <a:spAutoFit/>
          </a:bodyPr>
          <a:lstStyle/>
          <a:p>
            <a:pPr algn="ctr"/>
            <a:r>
              <a:rPr lang="en-NZ" sz="3600" b="1" dirty="0">
                <a:solidFill>
                  <a:srgbClr val="FFFF00"/>
                </a:solidFill>
                <a:latin typeface="Arial Rounded MT Bold" pitchFamily="34" charset="0"/>
              </a:rPr>
              <a:t>We learnt how to be good listeners and actively reflect what we had heard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592</TotalTime>
  <Words>893</Words>
  <Application>Microsoft Office PowerPoint</Application>
  <PresentationFormat>On-screen Show (4:3)</PresentationFormat>
  <Paragraphs>127</Paragraphs>
  <Slides>50</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1" baseType="lpstr">
      <vt:lpstr>Arial</vt:lpstr>
      <vt:lpstr>Arial Rounded MT Bold</vt:lpstr>
      <vt:lpstr>Book Antiqua</vt:lpstr>
      <vt:lpstr>Calibri</vt:lpstr>
      <vt:lpstr>Lucida Sans</vt:lpstr>
      <vt:lpstr>Wingdings</vt:lpstr>
      <vt:lpstr>Wingdings 2</vt:lpstr>
      <vt:lpstr>Wingdings 3</vt:lpstr>
      <vt:lpstr>Apex</vt:lpstr>
      <vt:lpstr>Document</vt:lpstr>
      <vt:lpstr>Presentation</vt:lpstr>
      <vt:lpstr>Ranui  School Mediators</vt:lpstr>
      <vt:lpstr>introduction</vt:lpstr>
      <vt:lpstr>In the beginning.....</vt:lpstr>
      <vt:lpstr>In our classrooms  we had..........</vt:lpstr>
      <vt:lpstr>So.... We decided to enlist the help of the peace foundation and bring the   cool school  mediation  programme to ranui school</vt:lpstr>
      <vt:lpstr>PowerPoint Presentation</vt:lpstr>
      <vt:lpstr>PowerPoint Presentation</vt:lpstr>
      <vt:lpstr>PowerPoint Presentation</vt:lpstr>
      <vt:lpstr>PowerPoint Presentation</vt:lpstr>
      <vt:lpstr>PowerPoint Presentation</vt:lpstr>
      <vt:lpstr>   That was 4 years ago....   3 years ago ... our school was also accepted onto the pb4l contract.  </vt:lpstr>
      <vt:lpstr>   Last year we did a survey to see how well the mediator programme  and PB4L  was working in our school..... </vt:lpstr>
      <vt:lpstr> Mediator   support</vt:lpstr>
      <vt:lpstr>Feedback from 2012  Mediators</vt:lpstr>
      <vt:lpstr>Feedback from 2012  Mediators</vt:lpstr>
      <vt:lpstr>We have a duty timetable</vt:lpstr>
      <vt:lpstr>Training includes</vt:lpstr>
      <vt:lpstr>PowerPoint Presentation</vt:lpstr>
      <vt:lpstr>As our problem behaviours were getting less in the playground – we introduced a reward system to support good behaviour choices</vt:lpstr>
      <vt:lpstr>Rewarding children who are spotted doing the right 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introduced the “golden ticket”  for class prizes. We  linked the golden ticket to our new school logo and our PB4L BEHAVIOUR GOALS </vt:lpstr>
      <vt:lpstr>PowerPoint Presentation</vt:lpstr>
      <vt:lpstr>We have changed our mediator uniform from....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Ranui school Mediators are wonderful role models to all our Tamariki.</vt:lpstr>
      <vt:lpstr>we are learning to be ........... .... “happy, Healthy, Harmonious and high achieving with respect at the heart of all we do and say</vt:lpstr>
      <vt:lpstr>PowerPoint Presentation</vt:lpstr>
    </vt:vector>
  </TitlesOfParts>
  <Company>Microsoft NZ Master School Agreement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Carey-Lou Jones</cp:lastModifiedBy>
  <cp:revision>71</cp:revision>
  <dcterms:created xsi:type="dcterms:W3CDTF">2013-07-17T22:08:57Z</dcterms:created>
  <dcterms:modified xsi:type="dcterms:W3CDTF">2018-02-04T19:37:13Z</dcterms:modified>
</cp:coreProperties>
</file>