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Cherry Cream Soda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CherryCreamSod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ites.google.com/a/upperharbour.school.nz/peer-mediation-works/" TargetMode="External"/><Relationship Id="rId4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y3Z38As_9smNijj5ke6Rr3tjHdO5Hdhkgp6wH6x2s-U/edi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90750" y="4041375"/>
            <a:ext cx="8962500" cy="104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00"/>
                </a:solidFill>
              </a:rPr>
              <a:t>Peer Mediator Presenters - Amber, Charlotte, Eden, Thomas</a:t>
            </a:r>
          </a:p>
        </p:txBody>
      </p:sp>
      <p:pic>
        <p:nvPicPr>
          <p:cNvPr descr="Image result for upper harbour primary school"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5050" y="194175"/>
            <a:ext cx="5259600" cy="17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FF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subTitle"/>
          </p:nvPr>
        </p:nvSpPr>
        <p:spPr>
          <a:xfrm>
            <a:off x="5022075" y="1204350"/>
            <a:ext cx="3942600" cy="385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2400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Where are we at with Peer Mediation at UHPS?</a:t>
            </a:r>
          </a:p>
          <a:p>
            <a:pPr indent="-355600" lvl="0" marL="457200" rtl="0">
              <a:spcBef>
                <a:spcPts val="0"/>
              </a:spcBef>
              <a:buClr>
                <a:srgbClr val="00FFFF"/>
              </a:buClr>
              <a:buSzPct val="100000"/>
              <a:buFont typeface="Comic Sans MS"/>
              <a:buChar char="●"/>
            </a:pPr>
            <a:r>
              <a:rPr b="1" lang="en" sz="20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long has our team worked together?</a:t>
            </a:r>
          </a:p>
          <a:p>
            <a:pPr indent="-355600" lvl="0" marL="457200" rtl="0">
              <a:spcBef>
                <a:spcPts val="0"/>
              </a:spcBef>
              <a:buClr>
                <a:srgbClr val="00FFFF"/>
              </a:buClr>
              <a:buSzPct val="100000"/>
              <a:buFont typeface="Comic Sans MS"/>
              <a:buChar char="●"/>
            </a:pPr>
            <a:r>
              <a:rPr b="1" lang="en" sz="20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Selection?</a:t>
            </a:r>
          </a:p>
          <a:p>
            <a:pPr indent="-355600" lvl="0" marL="457200" rtl="0">
              <a:spcBef>
                <a:spcPts val="0"/>
              </a:spcBef>
              <a:buClr>
                <a:srgbClr val="00FFFF"/>
              </a:buClr>
              <a:buSzPct val="100000"/>
              <a:buFont typeface="Comic Sans MS"/>
              <a:buChar char="●"/>
            </a:pPr>
            <a:r>
              <a:rPr b="1" lang="en" sz="20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Teacher involvement?</a:t>
            </a:r>
          </a:p>
          <a:p>
            <a:pPr indent="-355600" lvl="0" marL="457200" rtl="0">
              <a:spcBef>
                <a:spcPts val="0"/>
              </a:spcBef>
              <a:buClr>
                <a:srgbClr val="00FFFF"/>
              </a:buClr>
              <a:buSzPct val="100000"/>
              <a:buFont typeface="Comic Sans MS"/>
              <a:buChar char="●"/>
            </a:pPr>
            <a:r>
              <a:rPr b="1" lang="en" sz="20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Meetings?</a:t>
            </a:r>
          </a:p>
          <a:p>
            <a:pPr indent="-355600" lvl="0" marL="457200" rtl="0">
              <a:spcBef>
                <a:spcPts val="0"/>
              </a:spcBef>
              <a:buClr>
                <a:srgbClr val="00FFFF"/>
              </a:buClr>
              <a:buSzPct val="100000"/>
              <a:buFont typeface="Comic Sans MS"/>
              <a:buChar char="●"/>
            </a:pPr>
            <a:r>
              <a:rPr b="1" lang="en" sz="2000">
                <a:solidFill>
                  <a:srgbClr val="00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Training?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100" y="190049"/>
            <a:ext cx="6093799" cy="93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250" y="1426050"/>
            <a:ext cx="3361974" cy="34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_3619.jpg"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12525"/>
            <a:ext cx="8839203" cy="471740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68"/>
          <p:cNvSpPr txBox="1"/>
          <p:nvPr/>
        </p:nvSpPr>
        <p:spPr>
          <a:xfrm>
            <a:off x="1861250" y="3906675"/>
            <a:ext cx="57639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2000">
                <a:solidFill>
                  <a:srgbClr val="FFFF00"/>
                </a:solidFill>
              </a:rPr>
              <a:t>What sort of problems do you help with when you are on duty as a Peer Mediator?</a:t>
            </a:r>
          </a:p>
        </p:txBody>
      </p:sp>
      <p:pic>
        <p:nvPicPr>
          <p:cNvPr descr="download.png"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1938325" cy="96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92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What is working well with our Peer Mediation Programme?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527600"/>
            <a:ext cx="8520600" cy="33510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herry Cream Soda"/>
            </a:pPr>
            <a:r>
              <a:rPr lang="en" sz="20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Peer mediators take a lot of weight off our teachers by helping to sort out other children's problems.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herry Cream Soda"/>
            </a:pPr>
            <a:r>
              <a:rPr lang="en" sz="2000">
                <a:solidFill>
                  <a:schemeClr val="accent5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Peer mediators coming to meetings 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herry Cream Soda"/>
            </a:pPr>
            <a:r>
              <a:rPr lang="en" sz="20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People are getting help from us with their problems </a:t>
            </a:r>
          </a:p>
          <a:p>
            <a:pPr indent="-355600" lvl="0" marL="457200" rtl="0">
              <a:spcBef>
                <a:spcPts val="0"/>
              </a:spcBef>
              <a:buClr>
                <a:schemeClr val="accent5"/>
              </a:buClr>
              <a:buSzPct val="100000"/>
              <a:buFont typeface="Cherry Cream Soda"/>
            </a:pPr>
            <a:r>
              <a:rPr lang="en" sz="2000">
                <a:solidFill>
                  <a:schemeClr val="accent5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Everyone getting to do a duty 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herry Cream Soda"/>
            </a:pPr>
            <a:r>
              <a:rPr lang="en" sz="20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Making sure other fellow peer mediators are doing their duties</a:t>
            </a:r>
          </a:p>
          <a:p>
            <a:pPr indent="-355600" lvl="0" marL="457200" rtl="0">
              <a:spcBef>
                <a:spcPts val="0"/>
              </a:spcBef>
              <a:buClr>
                <a:schemeClr val="accent5"/>
              </a:buClr>
              <a:buSzPct val="100000"/>
              <a:buFont typeface="Cherry Cream Soda"/>
            </a:pPr>
            <a:r>
              <a:rPr lang="en" sz="2000">
                <a:solidFill>
                  <a:schemeClr val="accent5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Making sure we're not handling physical problems 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3550" y="124950"/>
            <a:ext cx="1402650" cy="140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92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How does Peer Mediation </a:t>
            </a:r>
            <a:r>
              <a:rPr lang="en">
                <a:solidFill>
                  <a:srgbClr val="FFFF00"/>
                </a:solidFill>
              </a:rPr>
              <a:t>integrate</a:t>
            </a:r>
            <a:r>
              <a:rPr lang="en">
                <a:solidFill>
                  <a:srgbClr val="FFFF00"/>
                </a:solidFill>
              </a:rPr>
              <a:t> with other aspects of school life?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55200" y="1538625"/>
            <a:ext cx="8929500" cy="30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herry Cream Soda"/>
            </a:pPr>
            <a:r>
              <a:rPr lang="en" sz="20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It helps by learning how to solve problems and to do only responsible things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herry Cream Soda"/>
            </a:pPr>
            <a:r>
              <a:rPr lang="en" sz="20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Making new friendships and Building connections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Cherry Cream Soda"/>
            </a:pPr>
            <a:r>
              <a:rPr lang="en" sz="20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By doing the right things and using manaakitanga to other people </a:t>
            </a:r>
            <a:br>
              <a:rPr lang="en" sz="20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</a:br>
            <a:r>
              <a:rPr lang="en" sz="2000">
                <a:solidFill>
                  <a:schemeClr val="dk1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chemeClr val="accent5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dk1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accent5"/>
              </a:solidFill>
              <a:latin typeface="Cherry Cream Soda"/>
              <a:ea typeface="Cherry Cream Soda"/>
              <a:cs typeface="Cherry Cream Soda"/>
              <a:sym typeface="Cherry Cream Soda"/>
            </a:endParaRPr>
          </a:p>
        </p:txBody>
      </p:sp>
      <p:pic>
        <p:nvPicPr>
          <p:cNvPr descr="Image result for manaakitanga"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7600" y="3002700"/>
            <a:ext cx="3083000" cy="214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3309900" y="4006500"/>
            <a:ext cx="5522400" cy="11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FFFF"/>
                </a:solidFill>
                <a:latin typeface="Cherry Cream Soda"/>
                <a:ea typeface="Cherry Cream Soda"/>
                <a:cs typeface="Cherry Cream Soda"/>
                <a:sym typeface="Cherry Cream Soda"/>
              </a:rPr>
              <a:t>respect</a:t>
            </a:r>
          </a:p>
        </p:txBody>
      </p:sp>
      <p:pic>
        <p:nvPicPr>
          <p:cNvPr descr="Shaking, Hands - Free images on Pixabay"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10" y="3056850"/>
            <a:ext cx="2675740" cy="231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1969975" y="417650"/>
            <a:ext cx="9144000" cy="1008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009933"/>
                </a:solidFill>
                <a:highlight>
                  <a:srgbClr val="FFFFFF"/>
                </a:highlight>
              </a:rPr>
              <a:t>peer-mediation-works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67400" y="1109550"/>
            <a:ext cx="5335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Peer Mediation with Ian and Thomas</a:t>
            </a:r>
          </a:p>
        </p:txBody>
      </p:sp>
      <p:pic>
        <p:nvPicPr>
          <p:cNvPr descr="imgres.jpg"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93025" y="592675"/>
            <a:ext cx="3269049" cy="278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311700" y="202200"/>
            <a:ext cx="8520600" cy="923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Rewards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311700" y="142842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We have Bronze, Silver and Gold awards this is the sheet we get to complete these awards. There is one more award the Peace Ambassador award we had 6 people who got that award last year, we earn this award by leaving something in the school or leaving a message.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Peer mediation award sheet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180125"/>
            <a:ext cx="8520600" cy="663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</a:rPr>
              <a:t>Any questions for our Peer Mediators?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2150" y="1056525"/>
            <a:ext cx="5219700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25" y="203100"/>
            <a:ext cx="8872075" cy="47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