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Chelsea Market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schemas.openxmlformats.org/officeDocument/2006/relationships/font" Target="fonts/ChelseaMarket-regular.fnt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843250"/>
            <a:ext cx="8520600" cy="29064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Peer Mediation 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At</a:t>
            </a:r>
          </a:p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073763"/>
                </a:solidFill>
                <a:latin typeface="Chelsea Market"/>
                <a:ea typeface="Chelsea Market"/>
                <a:cs typeface="Chelsea Market"/>
                <a:sym typeface="Chelsea Market"/>
              </a:rPr>
              <a:t>Waterloo School</a:t>
            </a:r>
          </a:p>
        </p:txBody>
      </p:sp>
      <p:pic>
        <p:nvPicPr>
          <p:cNvPr descr="3-waterloo%20horiz%20HiRes" id="55" name="Shape 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Shape 56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Shape 57"/>
          <p:cNvSpPr txBox="1"/>
          <p:nvPr/>
        </p:nvSpPr>
        <p:spPr>
          <a:xfrm>
            <a:off x="431700" y="4144500"/>
            <a:ext cx="8202600" cy="99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800"/>
              <a:t>Your hosts for today are:</a:t>
            </a:r>
          </a:p>
          <a:p>
            <a:pPr lvl="0">
              <a:spcBef>
                <a:spcPts val="0"/>
              </a:spcBef>
              <a:buNone/>
            </a:pPr>
            <a:r>
              <a:rPr lang="en" sz="2400">
                <a:solidFill>
                  <a:srgbClr val="073763"/>
                </a:solidFill>
              </a:rPr>
              <a:t>Max		Vienna		Amy		Renee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1147100" y="3836050"/>
            <a:ext cx="5143500" cy="41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Nic Lawson - Waterloo School - nlawson@waterloo.school.nz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waterloo%20horiz%20HiRes" id="63" name="Shape 6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Shape 65"/>
          <p:cNvSpPr txBox="1"/>
          <p:nvPr/>
        </p:nvSpPr>
        <p:spPr>
          <a:xfrm>
            <a:off x="273450" y="1225800"/>
            <a:ext cx="8597100" cy="359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lang="en" sz="1800">
                <a:solidFill>
                  <a:schemeClr val="dk1"/>
                </a:solidFill>
              </a:rPr>
              <a:t>Where did it all start?</a:t>
            </a:r>
          </a:p>
          <a:p>
            <a:pPr indent="-330200" lvl="1" marL="914400" rtl="0"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Started running the Cool Schools programme as a 2nd year teacher at a tiny South Island rural school with big social problems.</a:t>
            </a:r>
          </a:p>
          <a:p>
            <a:pPr indent="-330200" lvl="1" marL="914400" rtl="0"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Moved to Waterloo in 2011.  Saw the Cool Schools sign but no evidence of peer mediation being run.</a:t>
            </a:r>
          </a:p>
          <a:p>
            <a:pPr indent="-330200" lvl="1" marL="914400" rtl="0"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Launched into peer mediation here in 2012 with a group of about 20 Year 5 and 6 children</a:t>
            </a:r>
          </a:p>
          <a:p>
            <a:pPr indent="-330200" lvl="1" marL="914400" rtl="0"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Saw bullying rates drop from 12% to just under 6% in the first year of the programme being re-implemented.</a:t>
            </a:r>
          </a:p>
          <a:p>
            <a:pPr indent="-330200" lvl="1" marL="914400" rtl="0"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Ran the programme without much change until 2014 when I re-wrote the Cool Schools programme so that it aligned better with the needs of the school and community and was easier to use for teachers in the classroom.</a:t>
            </a:r>
          </a:p>
          <a:p>
            <a:pPr indent="-330200" lvl="1" marL="914400" rtl="0">
              <a:spcBef>
                <a:spcPts val="0"/>
              </a:spcBef>
              <a:buClr>
                <a:schemeClr val="dk1"/>
              </a:buClr>
              <a:buSzPct val="100000"/>
              <a:buChar char="○"/>
            </a:pPr>
            <a:r>
              <a:rPr lang="en" sz="1600">
                <a:solidFill>
                  <a:schemeClr val="dk1"/>
                </a:solidFill>
              </a:rPr>
              <a:t>2014 saw the rates of identified bullying drop from 6% to just 1%.  Most of the bullying was now identified as exclusion.</a:t>
            </a:r>
          </a:p>
        </p:txBody>
      </p:sp>
      <p:sp>
        <p:nvSpPr>
          <p:cNvPr id="66" name="Shape 66"/>
          <p:cNvSpPr/>
          <p:nvPr/>
        </p:nvSpPr>
        <p:spPr>
          <a:xfrm>
            <a:off x="1911849" y="727725"/>
            <a:ext cx="6200113" cy="498083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Chelsea Market"/>
              </a:rPr>
              <a:t>A Little History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waterloo%20horiz%20HiRes" id="71" name="Shape 7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Shape 73"/>
          <p:cNvSpPr txBox="1"/>
          <p:nvPr/>
        </p:nvSpPr>
        <p:spPr>
          <a:xfrm>
            <a:off x="273450" y="1097775"/>
            <a:ext cx="8597100" cy="38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30200" lvl="0" marL="457200" rtl="0">
              <a:spcBef>
                <a:spcPts val="0"/>
              </a:spcBef>
              <a:buSzPct val="100000"/>
              <a:buChar char="●"/>
            </a:pPr>
            <a:r>
              <a:rPr b="1" lang="en" sz="1600"/>
              <a:t>What about now?</a:t>
            </a:r>
          </a:p>
          <a:p>
            <a:pPr indent="-330200" lvl="1" marL="914400" rtl="0">
              <a:spcBef>
                <a:spcPts val="0"/>
              </a:spcBef>
              <a:buChar char="○"/>
            </a:pPr>
            <a:r>
              <a:rPr lang="en">
                <a:solidFill>
                  <a:schemeClr val="dk1"/>
                </a:solidFill>
              </a:rPr>
              <a:t>2017 programme is being run with little change from the 2014 one.  Major difference is that it is led by the peer mediators with me taking on more of a facilitating role.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Mediators are consistently helping their peers to solve 98% of the problems that they get in the playground.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Popularity has grown so that we now have to turn away children who want to be peer mediators.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Bullying rates are still very low and there is less exclusion happening due to the children having more awareness of how they can impact the lives of others.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Language of mediation is becoming embedded in the school.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Peer mediators are seen as role models and someone who can be relied on to help.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Classroom programme has stalled due to a large number of new staff and very little time to train the staff in how to run the classroom programme.</a:t>
            </a:r>
          </a:p>
          <a:p>
            <a:pPr indent="-330200" lvl="0" marL="457200" rtl="0">
              <a:spcBef>
                <a:spcPts val="0"/>
              </a:spcBef>
              <a:buClr>
                <a:schemeClr val="dk1"/>
              </a:buClr>
              <a:buSzPct val="100000"/>
              <a:buChar char="●"/>
            </a:pPr>
            <a:r>
              <a:rPr b="1" lang="en" sz="1600">
                <a:solidFill>
                  <a:schemeClr val="dk1"/>
                </a:solidFill>
              </a:rPr>
              <a:t>How does this fit in with other areas of our school?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PB4L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Key Competencies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School Values - respect, responsibility and resilience</a:t>
            </a:r>
          </a:p>
          <a:p>
            <a:pPr indent="-228600" lvl="1" marL="914400" rtl="0">
              <a:spcBef>
                <a:spcPts val="0"/>
              </a:spcBef>
              <a:buClr>
                <a:schemeClr val="dk1"/>
              </a:buClr>
              <a:buChar char="○"/>
            </a:pPr>
            <a:r>
              <a:rPr lang="en">
                <a:solidFill>
                  <a:schemeClr val="dk1"/>
                </a:solidFill>
              </a:rPr>
              <a:t>Learner agency</a:t>
            </a:r>
          </a:p>
        </p:txBody>
      </p:sp>
      <p:sp>
        <p:nvSpPr>
          <p:cNvPr id="74" name="Shape 74"/>
          <p:cNvSpPr/>
          <p:nvPr/>
        </p:nvSpPr>
        <p:spPr>
          <a:xfrm>
            <a:off x="1911849" y="727725"/>
            <a:ext cx="5208806" cy="47479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Chelsea Market"/>
              </a:rPr>
              <a:t>Current 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waterloo%20horiz%20HiRes"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/>
          <p:nvPr/>
        </p:nvSpPr>
        <p:spPr>
          <a:xfrm>
            <a:off x="273450" y="1167950"/>
            <a:ext cx="8597100" cy="3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Year 4 children invited to apply to train at the end of 2016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53 applicants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36 Year 5 children selected to train to become playground mediators in February.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3 ‘Target’ mediators - social/behavioural goals set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Extra training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One to one meetings to talk over social/behavioural goals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Closely monitored</a:t>
            </a:r>
          </a:p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Term 1 numbers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57 mediations carried out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52 were successful mediations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3 referred to a teacher</a:t>
            </a:r>
          </a:p>
          <a:p>
            <a:pPr indent="-342900" lvl="1" marL="914400" rtl="0">
              <a:spcBef>
                <a:spcPts val="0"/>
              </a:spcBef>
              <a:buSzPct val="100000"/>
              <a:buChar char="○"/>
            </a:pPr>
            <a:r>
              <a:rPr lang="en" sz="1800"/>
              <a:t>2 unsuccessful mediations - running away, refusing mediation</a:t>
            </a:r>
          </a:p>
        </p:txBody>
      </p:sp>
      <p:sp>
        <p:nvSpPr>
          <p:cNvPr id="82" name="Shape 82"/>
          <p:cNvSpPr/>
          <p:nvPr/>
        </p:nvSpPr>
        <p:spPr>
          <a:xfrm>
            <a:off x="1288246" y="727725"/>
            <a:ext cx="6567513" cy="4402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Chelsea Market"/>
              </a:rPr>
              <a:t>2017 Peer Mediation at Waterloo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waterloo%20horiz%20HiRes"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Shape 88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Shape 89"/>
          <p:cNvSpPr txBox="1"/>
          <p:nvPr/>
        </p:nvSpPr>
        <p:spPr>
          <a:xfrm>
            <a:off x="273450" y="1167950"/>
            <a:ext cx="8597100" cy="3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Char char="●"/>
            </a:pPr>
            <a:r>
              <a:rPr lang="en" sz="1800"/>
              <a:t>36 Year 5 children successfully completed the two day training camp and became playground mediators.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Why not Year 6 children being mediators?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Over commit to extra curricular activities - time poor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Year 5’s continue to use their skills when in Year 6 - helps to minimise problems between Year 6 and Year 5 students.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Agentic learners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Reliable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Enthusiastic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Forward thinking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Committed </a:t>
            </a:r>
          </a:p>
        </p:txBody>
      </p:sp>
      <p:sp>
        <p:nvSpPr>
          <p:cNvPr id="90" name="Shape 90"/>
          <p:cNvSpPr/>
          <p:nvPr/>
        </p:nvSpPr>
        <p:spPr>
          <a:xfrm>
            <a:off x="1288253" y="727725"/>
            <a:ext cx="5767100" cy="418824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Chelsea Market"/>
              </a:rPr>
              <a:t>Current Team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waterloo%20horiz%20HiRes" id="95" name="Shape 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Shape 96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Shape 97"/>
          <p:cNvSpPr txBox="1"/>
          <p:nvPr/>
        </p:nvSpPr>
        <p:spPr>
          <a:xfrm>
            <a:off x="273450" y="1167950"/>
            <a:ext cx="8597100" cy="3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Rostered on to do no more than two playground duties in a week.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Attend weekly peer mediation meetings.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Observe the behaviours in the playground and adapt to suit these needs.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Keep a record of all mediations and report any issues that need follow up by a teacher.</a:t>
            </a: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 sz="1800"/>
              <a:t>Plan for and run extra activities for the whole school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4 assembly presentations related to Peer Mediation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Road shows twice a year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Attend a refresher training day early in Term 3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Pink Shirt Week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Peace Week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Power for Good Week - Anti bullying</a:t>
            </a:r>
          </a:p>
        </p:txBody>
      </p:sp>
      <p:sp>
        <p:nvSpPr>
          <p:cNvPr id="98" name="Shape 98"/>
          <p:cNvSpPr/>
          <p:nvPr/>
        </p:nvSpPr>
        <p:spPr>
          <a:xfrm>
            <a:off x="1288250" y="727725"/>
            <a:ext cx="6359155" cy="440225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Chelsea Market"/>
              </a:rPr>
              <a:t>Peer Mediator Roles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1C232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3-waterloo%20horiz%20HiRes"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83100" y="4621649"/>
            <a:ext cx="1360899" cy="521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Shape 104"/>
          <p:cNvPicPr preferRelativeResize="0"/>
          <p:nvPr/>
        </p:nvPicPr>
        <p:blipFill rotWithShape="1">
          <a:blip r:embed="rId4">
            <a:alphaModFix/>
          </a:blip>
          <a:srcRect b="84294" l="1729" r="3222" t="2755"/>
          <a:stretch/>
        </p:blipFill>
        <p:spPr>
          <a:xfrm>
            <a:off x="0" y="0"/>
            <a:ext cx="9144000" cy="727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Shape 105"/>
          <p:cNvSpPr txBox="1"/>
          <p:nvPr/>
        </p:nvSpPr>
        <p:spPr>
          <a:xfrm>
            <a:off x="273450" y="1167950"/>
            <a:ext cx="8597100" cy="372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 sz="1800"/>
              <a:t>Questions for our past and present mediators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What made you decide to become a peer mediator?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Do you use the skills that you learned during training outside of school e.g. at home, at sports …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What are the positives about being a peer mediator?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What is one piece of advice that you would give to everyone here that is running or thinking about running peer mediation in their school?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What is one thing that would help you become a better peer mediator?</a:t>
            </a:r>
          </a:p>
          <a:p>
            <a:pPr indent="-3429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1800"/>
              <a:t>What are the negatives about being a peer mediator?  Please explain?</a:t>
            </a:r>
          </a:p>
        </p:txBody>
      </p:sp>
      <p:sp>
        <p:nvSpPr>
          <p:cNvPr id="106" name="Shape 106"/>
          <p:cNvSpPr/>
          <p:nvPr/>
        </p:nvSpPr>
        <p:spPr>
          <a:xfrm>
            <a:off x="1288250" y="727725"/>
            <a:ext cx="5840800" cy="56239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  <a:solidFill>
                  <a:schemeClr val="lt2"/>
                </a:solidFill>
                <a:latin typeface="Chelsea Market"/>
              </a:rPr>
              <a:t>A Panel of Experts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